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69" r:id="rId4"/>
    <p:sldId id="272" r:id="rId5"/>
    <p:sldId id="267" r:id="rId6"/>
    <p:sldId id="261" r:id="rId7"/>
    <p:sldId id="268" r:id="rId8"/>
    <p:sldId id="270" r:id="rId9"/>
    <p:sldId id="271" r:id="rId10"/>
    <p:sldId id="264" r:id="rId11"/>
    <p:sldId id="263"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5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p:restoredTop sz="85395"/>
  </p:normalViewPr>
  <p:slideViewPr>
    <p:cSldViewPr snapToGrid="0">
      <p:cViewPr varScale="1">
        <p:scale>
          <a:sx n="98" d="100"/>
          <a:sy n="98" d="100"/>
        </p:scale>
        <p:origin x="1400" y="192"/>
      </p:cViewPr>
      <p:guideLst>
        <p:guide orient="horz" pos="1434"/>
        <p:guide pos="2502"/>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70DB86-D922-9D47-99FB-CBA0BC460EB8}" type="datetimeFigureOut">
              <a:rPr lang="en-US" smtClean="0"/>
              <a:t>12/13/23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AC4CF-0F35-8B4C-8DCB-2163EA834343}" type="slidenum">
              <a:rPr lang="en-US" smtClean="0"/>
              <a:t>‹#›</a:t>
            </a:fld>
            <a:endParaRPr lang="en-US"/>
          </a:p>
        </p:txBody>
      </p:sp>
    </p:spTree>
    <p:extLst>
      <p:ext uri="{BB962C8B-B14F-4D97-AF65-F5344CB8AC3E}">
        <p14:creationId xmlns:p14="http://schemas.microsoft.com/office/powerpoint/2010/main" val="8513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will help you to learn to make and describe the </a:t>
            </a:r>
            <a:r>
              <a:rPr lang="en-US" dirty="0" err="1"/>
              <a:t>Halq’emeylem</a:t>
            </a:r>
            <a:r>
              <a:rPr lang="en-US" dirty="0"/>
              <a:t> sound q, and to distinguish it from other sounds especially the regular k</a:t>
            </a:r>
          </a:p>
        </p:txBody>
      </p:sp>
      <p:sp>
        <p:nvSpPr>
          <p:cNvPr id="4" name="Slide Number Placeholder 3"/>
          <p:cNvSpPr>
            <a:spLocks noGrp="1"/>
          </p:cNvSpPr>
          <p:nvPr>
            <p:ph type="sldNum" sz="quarter" idx="5"/>
          </p:nvPr>
        </p:nvSpPr>
        <p:spPr/>
        <p:txBody>
          <a:bodyPr/>
          <a:lstStyle/>
          <a:p>
            <a:fld id="{CF6AC4CF-0F35-8B4C-8DCB-2163EA834343}" type="slidenum">
              <a:rPr lang="en-US" smtClean="0"/>
              <a:t>1</a:t>
            </a:fld>
            <a:endParaRPr lang="en-US"/>
          </a:p>
        </p:txBody>
      </p:sp>
    </p:spTree>
    <p:extLst>
      <p:ext uri="{BB962C8B-B14F-4D97-AF65-F5344CB8AC3E}">
        <p14:creationId xmlns:p14="http://schemas.microsoft.com/office/powerpoint/2010/main" val="46276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just read the text, expand a bit, as you run through the fades]</a:t>
            </a:r>
          </a:p>
        </p:txBody>
      </p:sp>
      <p:sp>
        <p:nvSpPr>
          <p:cNvPr id="4" name="Slide Number Placeholder 3"/>
          <p:cNvSpPr>
            <a:spLocks noGrp="1"/>
          </p:cNvSpPr>
          <p:nvPr>
            <p:ph type="sldNum" sz="quarter" idx="5"/>
          </p:nvPr>
        </p:nvSpPr>
        <p:spPr/>
        <p:txBody>
          <a:bodyPr/>
          <a:lstStyle/>
          <a:p>
            <a:fld id="{CF6AC4CF-0F35-8B4C-8DCB-2163EA834343}" type="slidenum">
              <a:rPr lang="en-US" smtClean="0"/>
              <a:t>10</a:t>
            </a:fld>
            <a:endParaRPr lang="en-US"/>
          </a:p>
        </p:txBody>
      </p:sp>
    </p:spTree>
    <p:extLst>
      <p:ext uri="{BB962C8B-B14F-4D97-AF65-F5344CB8AC3E}">
        <p14:creationId xmlns:p14="http://schemas.microsoft.com/office/powerpoint/2010/main" val="368715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t>
            </a:r>
            <a:r>
              <a:rPr lang="en-CA" dirty="0"/>
              <a:t>are a couple of example words that let you hear the difference between q and k in </a:t>
            </a:r>
            <a:r>
              <a:rPr lang="en-CA" dirty="0" err="1"/>
              <a:t>Halq’emeylem</a:t>
            </a:r>
            <a:r>
              <a:rPr lang="en-CA" dirty="0"/>
              <a:t>. </a:t>
            </a:r>
            <a:r>
              <a:rPr lang="en-CA" dirty="0" err="1"/>
              <a:t>Qaqel</a:t>
            </a:r>
            <a:r>
              <a:rPr lang="en-CA" dirty="0"/>
              <a:t>, starting with a q, means ‘</a:t>
            </a:r>
            <a:r>
              <a:rPr lang="en-CA" dirty="0" err="1"/>
              <a:t>housepost</a:t>
            </a:r>
            <a:r>
              <a:rPr lang="en-CA" dirty="0"/>
              <a:t>’, where-as </a:t>
            </a:r>
            <a:r>
              <a:rPr lang="en-CA" dirty="0" err="1"/>
              <a:t>kapetch</a:t>
            </a:r>
            <a:r>
              <a:rPr lang="en-CA" dirty="0"/>
              <a:t>, starting with a k, means cabbage. There are actually only a FEW words that have the pure k sound in </a:t>
            </a:r>
            <a:r>
              <a:rPr lang="en-CA" dirty="0" err="1"/>
              <a:t>Halq’emeylem</a:t>
            </a:r>
            <a:r>
              <a:rPr lang="en-CA" dirty="0"/>
              <a:t>, most of them borrowings from other languages.</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11</a:t>
            </a:fld>
            <a:endParaRPr lang="en-US"/>
          </a:p>
        </p:txBody>
      </p:sp>
    </p:spTree>
    <p:extLst>
      <p:ext uri="{BB962C8B-B14F-4D97-AF65-F5344CB8AC3E}">
        <p14:creationId xmlns:p14="http://schemas.microsoft.com/office/powerpoint/2010/main" val="1765144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true uvula q sound occurs in most Salish languages. It is usually written as q, but sometimes, as in Squamish the same sound is written as an underlined k. In the Linguistic IPA symbol system it is a q.</a:t>
            </a:r>
          </a:p>
          <a:p>
            <a:endParaRPr lang="en-CA" dirty="0"/>
          </a:p>
          <a:p>
            <a:endParaRPr lang="en-CA" sz="1200" dirty="0">
              <a:latin typeface="Arial" panose="020B0604020202020204" pitchFamily="34" charset="0"/>
              <a:cs typeface="Arial" panose="020B0604020202020204" pitchFamily="34" charset="0"/>
            </a:endParaRPr>
          </a:p>
          <a:p>
            <a:r>
              <a:rPr lang="en-CA" sz="1200" dirty="0">
                <a:latin typeface="Arial" panose="020B0604020202020204" pitchFamily="34" charset="0"/>
                <a:cs typeface="Arial" panose="020B0604020202020204" pitchFamily="34" charset="0"/>
              </a:rPr>
              <a:t>This sound does not occur in English, but it does occur in many other languages. The true uvula q is common in languages in the Middle East, such as Arabic, as well as in many other First Nations language groups in North America.</a:t>
            </a:r>
          </a:p>
          <a:p>
            <a:endParaRPr lang="en-CA" sz="1200" dirty="0">
              <a:latin typeface="Arial" panose="020B0604020202020204" pitchFamily="34" charset="0"/>
              <a:cs typeface="Arial" panose="020B0604020202020204" pitchFamily="34" charset="0"/>
            </a:endParaRPr>
          </a:p>
          <a:p>
            <a:r>
              <a:rPr lang="en-CA" sz="1200" dirty="0">
                <a:latin typeface="Arial" panose="020B0604020202020204" pitchFamily="34" charset="0"/>
                <a:cs typeface="Arial" panose="020B0604020202020204" pitchFamily="34" charset="0"/>
              </a:rPr>
              <a:t>In the linguistic IPA symbols, which you may sometimes see used in dictionaries etc., the official symbol is a q. Remember that any English words spelled q (like queen) do NOT have a true uvula stop, they are just the same as k!</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12</a:t>
            </a:fld>
            <a:endParaRPr lang="en-US"/>
          </a:p>
        </p:txBody>
      </p:sp>
    </p:spTree>
    <p:extLst>
      <p:ext uri="{BB962C8B-B14F-4D97-AF65-F5344CB8AC3E}">
        <p14:creationId xmlns:p14="http://schemas.microsoft.com/office/powerpoint/2010/main" val="2862384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Halq’emeylem</a:t>
            </a:r>
            <a:r>
              <a:rPr lang="en-US" dirty="0"/>
              <a:t> q sound is made at the UVULA, which is the fleshy lump that dangles down at back of your throat. Seen from the front the uvula looks like THIS.</a:t>
            </a:r>
          </a:p>
        </p:txBody>
      </p:sp>
      <p:sp>
        <p:nvSpPr>
          <p:cNvPr id="4" name="Slide Number Placeholder 3"/>
          <p:cNvSpPr>
            <a:spLocks noGrp="1"/>
          </p:cNvSpPr>
          <p:nvPr>
            <p:ph type="sldNum" sz="quarter" idx="5"/>
          </p:nvPr>
        </p:nvSpPr>
        <p:spPr/>
        <p:txBody>
          <a:bodyPr/>
          <a:lstStyle/>
          <a:p>
            <a:fld id="{CF6AC4CF-0F35-8B4C-8DCB-2163EA834343}" type="slidenum">
              <a:rPr lang="en-US" smtClean="0"/>
              <a:t>2</a:t>
            </a:fld>
            <a:endParaRPr lang="en-US"/>
          </a:p>
        </p:txBody>
      </p:sp>
    </p:spTree>
    <p:extLst>
      <p:ext uri="{BB962C8B-B14F-4D97-AF65-F5344CB8AC3E}">
        <p14:creationId xmlns:p14="http://schemas.microsoft.com/office/powerpoint/2010/main" val="367151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Seen from a SIDE VIEW, the uvula is HERE, right at the BACK</a:t>
            </a:r>
          </a:p>
        </p:txBody>
      </p:sp>
      <p:sp>
        <p:nvSpPr>
          <p:cNvPr id="4" name="Slide Number Placeholder 3"/>
          <p:cNvSpPr>
            <a:spLocks noGrp="1"/>
          </p:cNvSpPr>
          <p:nvPr>
            <p:ph type="sldNum" sz="quarter" idx="5"/>
          </p:nvPr>
        </p:nvSpPr>
        <p:spPr/>
        <p:txBody>
          <a:bodyPr/>
          <a:lstStyle/>
          <a:p>
            <a:fld id="{CF6AC4CF-0F35-8B4C-8DCB-2163EA834343}" type="slidenum">
              <a:rPr lang="en-US" smtClean="0"/>
              <a:t>3</a:t>
            </a:fld>
            <a:endParaRPr lang="en-US"/>
          </a:p>
        </p:txBody>
      </p:sp>
    </p:spTree>
    <p:extLst>
      <p:ext uri="{BB962C8B-B14F-4D97-AF65-F5344CB8AC3E}">
        <p14:creationId xmlns:p14="http://schemas.microsoft.com/office/powerpoint/2010/main" val="2789664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the correct </a:t>
            </a:r>
            <a:r>
              <a:rPr lang="en-US" dirty="0" err="1"/>
              <a:t>Halq’emeylem</a:t>
            </a:r>
            <a:r>
              <a:rPr lang="en-US" dirty="0"/>
              <a:t> q-sounds, what you do is you pull the back of your tongue </a:t>
            </a:r>
            <a:r>
              <a:rPr lang="en-US" dirty="0" err="1"/>
              <a:t>waaay</a:t>
            </a:r>
            <a:r>
              <a:rPr lang="en-US" dirty="0"/>
              <a:t> back so that it touches your uvula, and stops the airflow by touching for a moment there.</a:t>
            </a:r>
          </a:p>
        </p:txBody>
      </p:sp>
      <p:sp>
        <p:nvSpPr>
          <p:cNvPr id="4" name="Slide Number Placeholder 3"/>
          <p:cNvSpPr>
            <a:spLocks noGrp="1"/>
          </p:cNvSpPr>
          <p:nvPr>
            <p:ph type="sldNum" sz="quarter" idx="5"/>
          </p:nvPr>
        </p:nvSpPr>
        <p:spPr/>
        <p:txBody>
          <a:bodyPr/>
          <a:lstStyle/>
          <a:p>
            <a:fld id="{CF6AC4CF-0F35-8B4C-8DCB-2163EA834343}" type="slidenum">
              <a:rPr lang="en-US" smtClean="0"/>
              <a:t>4</a:t>
            </a:fld>
            <a:endParaRPr lang="en-US"/>
          </a:p>
        </p:txBody>
      </p:sp>
    </p:spTree>
    <p:extLst>
      <p:ext uri="{BB962C8B-B14F-4D97-AF65-F5344CB8AC3E}">
        <p14:creationId xmlns:p14="http://schemas.microsoft.com/office/powerpoint/2010/main" val="830424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and listen as Elder </a:t>
            </a:r>
            <a:r>
              <a:rPr lang="en-US" dirty="0" err="1"/>
              <a:t>Siyamiyateliot</a:t>
            </a:r>
            <a:r>
              <a:rPr lang="en-US" dirty="0"/>
              <a:t> says the </a:t>
            </a:r>
            <a:r>
              <a:rPr lang="en-US" dirty="0" err="1"/>
              <a:t>Halq’emeylem</a:t>
            </a:r>
            <a:r>
              <a:rPr lang="en-US" dirty="0"/>
              <a:t> word for ‘to steal’, which begins with the uvular q-sound</a:t>
            </a:r>
          </a:p>
          <a:p>
            <a:endParaRPr lang="en-US" dirty="0"/>
          </a:p>
          <a:p>
            <a:r>
              <a:rPr lang="en-US" dirty="0"/>
              <a:t>Now listen to my granny say it: </a:t>
            </a:r>
          </a:p>
        </p:txBody>
      </p:sp>
      <p:sp>
        <p:nvSpPr>
          <p:cNvPr id="4" name="Slide Number Placeholder 3"/>
          <p:cNvSpPr>
            <a:spLocks noGrp="1"/>
          </p:cNvSpPr>
          <p:nvPr>
            <p:ph type="sldNum" sz="quarter" idx="5"/>
          </p:nvPr>
        </p:nvSpPr>
        <p:spPr/>
        <p:txBody>
          <a:bodyPr/>
          <a:lstStyle/>
          <a:p>
            <a:fld id="{CF6AC4CF-0F35-8B4C-8DCB-2163EA834343}" type="slidenum">
              <a:rPr lang="en-US" smtClean="0"/>
              <a:t>5</a:t>
            </a:fld>
            <a:endParaRPr lang="en-US"/>
          </a:p>
        </p:txBody>
      </p:sp>
    </p:spTree>
    <p:extLst>
      <p:ext uri="{BB962C8B-B14F-4D97-AF65-F5344CB8AC3E}">
        <p14:creationId xmlns:p14="http://schemas.microsoft.com/office/powerpoint/2010/main" val="3045365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To English speakers, the </a:t>
            </a:r>
            <a:r>
              <a:rPr lang="en-CA" dirty="0" err="1"/>
              <a:t>Halq’emeylem</a:t>
            </a:r>
            <a:r>
              <a:rPr lang="en-CA" dirty="0"/>
              <a:t> q sounds a lot like the regular k sound. But be careful!! The </a:t>
            </a:r>
            <a:r>
              <a:rPr lang="en-CA" dirty="0" err="1"/>
              <a:t>Halq’emeylem</a:t>
            </a:r>
            <a:r>
              <a:rPr lang="en-CA" dirty="0"/>
              <a:t> q is NOT the same as a regular k. They are different sounds in the language.</a:t>
            </a:r>
            <a:endParaRPr lang="en-US" dirty="0"/>
          </a:p>
        </p:txBody>
      </p:sp>
      <p:sp>
        <p:nvSpPr>
          <p:cNvPr id="4" name="Slide Number Placeholder 3"/>
          <p:cNvSpPr>
            <a:spLocks noGrp="1"/>
          </p:cNvSpPr>
          <p:nvPr>
            <p:ph type="sldNum" sz="quarter" idx="5"/>
          </p:nvPr>
        </p:nvSpPr>
        <p:spPr/>
        <p:txBody>
          <a:bodyPr/>
          <a:lstStyle/>
          <a:p>
            <a:fld id="{CF6AC4CF-0F35-8B4C-8DCB-2163EA834343}" type="slidenum">
              <a:rPr lang="en-US" smtClean="0"/>
              <a:t>6</a:t>
            </a:fld>
            <a:endParaRPr lang="en-US"/>
          </a:p>
        </p:txBody>
      </p:sp>
    </p:spTree>
    <p:extLst>
      <p:ext uri="{BB962C8B-B14F-4D97-AF65-F5344CB8AC3E}">
        <p14:creationId xmlns:p14="http://schemas.microsoft.com/office/powerpoint/2010/main" val="587548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are made sort of towards the back, and both do involve stopping the airflow with the tongue. However, the / k / sound is made MUCH further forward on the mouth, more on the roof of the mouth. For the true q in </a:t>
            </a:r>
            <a:r>
              <a:rPr lang="en-US" dirty="0" err="1"/>
              <a:t>Halq’emeylem</a:t>
            </a:r>
            <a:r>
              <a:rPr lang="en-US" dirty="0"/>
              <a:t>, you pull the back of your tongue MUCH further back. This difference in where your tongue touches can completely change the meaning of a word in </a:t>
            </a:r>
            <a:r>
              <a:rPr lang="en-US" dirty="0" err="1"/>
              <a:t>Halq’emeylem</a:t>
            </a:r>
            <a:r>
              <a:rPr lang="en-US" dirty="0"/>
              <a:t>!</a:t>
            </a:r>
          </a:p>
        </p:txBody>
      </p:sp>
      <p:sp>
        <p:nvSpPr>
          <p:cNvPr id="4" name="Slide Number Placeholder 3"/>
          <p:cNvSpPr>
            <a:spLocks noGrp="1"/>
          </p:cNvSpPr>
          <p:nvPr>
            <p:ph type="sldNum" sz="quarter" idx="5"/>
          </p:nvPr>
        </p:nvSpPr>
        <p:spPr/>
        <p:txBody>
          <a:bodyPr/>
          <a:lstStyle/>
          <a:p>
            <a:fld id="{CF6AC4CF-0F35-8B4C-8DCB-2163EA834343}" type="slidenum">
              <a:rPr lang="en-US" smtClean="0"/>
              <a:t>7</a:t>
            </a:fld>
            <a:endParaRPr lang="en-US"/>
          </a:p>
        </p:txBody>
      </p:sp>
    </p:spTree>
    <p:extLst>
      <p:ext uri="{BB962C8B-B14F-4D97-AF65-F5344CB8AC3E}">
        <p14:creationId xmlns:p14="http://schemas.microsoft.com/office/powerpoint/2010/main" val="1533220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English does have the LETTER q, as in words like QUEEN or IRAQ. But that’s just spelling. English speakers do NOT touch the uvula, even in words like queen or Iraq spelled with q. What’s spelled q is really just the same as k.</a:t>
            </a:r>
          </a:p>
        </p:txBody>
      </p:sp>
      <p:sp>
        <p:nvSpPr>
          <p:cNvPr id="4" name="Slide Number Placeholder 3"/>
          <p:cNvSpPr>
            <a:spLocks noGrp="1"/>
          </p:cNvSpPr>
          <p:nvPr>
            <p:ph type="sldNum" sz="quarter" idx="5"/>
          </p:nvPr>
        </p:nvSpPr>
        <p:spPr/>
        <p:txBody>
          <a:bodyPr/>
          <a:lstStyle/>
          <a:p>
            <a:fld id="{CF6AC4CF-0F35-8B4C-8DCB-2163EA834343}" type="slidenum">
              <a:rPr lang="en-US" smtClean="0"/>
              <a:t>8</a:t>
            </a:fld>
            <a:endParaRPr lang="en-US"/>
          </a:p>
        </p:txBody>
      </p:sp>
    </p:spTree>
    <p:extLst>
      <p:ext uri="{BB962C8B-B14F-4D97-AF65-F5344CB8AC3E}">
        <p14:creationId xmlns:p14="http://schemas.microsoft.com/office/powerpoint/2010/main" val="4170855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a:t>
            </a:r>
            <a:r>
              <a:rPr lang="en-US" dirty="0" err="1"/>
              <a:t>Halq’emeylem</a:t>
            </a:r>
            <a:r>
              <a:rPr lang="en-US" dirty="0"/>
              <a:t> has the ‘true’ uvular q. It actually has BOTH a q AND a k sound, and switching between them is enough to change the meaning of a word.</a:t>
            </a:r>
          </a:p>
        </p:txBody>
      </p:sp>
      <p:sp>
        <p:nvSpPr>
          <p:cNvPr id="4" name="Slide Number Placeholder 3"/>
          <p:cNvSpPr>
            <a:spLocks noGrp="1"/>
          </p:cNvSpPr>
          <p:nvPr>
            <p:ph type="sldNum" sz="quarter" idx="5"/>
          </p:nvPr>
        </p:nvSpPr>
        <p:spPr/>
        <p:txBody>
          <a:bodyPr/>
          <a:lstStyle/>
          <a:p>
            <a:fld id="{CF6AC4CF-0F35-8B4C-8DCB-2163EA834343}" type="slidenum">
              <a:rPr lang="en-US" smtClean="0"/>
              <a:t>9</a:t>
            </a:fld>
            <a:endParaRPr lang="en-US"/>
          </a:p>
        </p:txBody>
      </p:sp>
    </p:spTree>
    <p:extLst>
      <p:ext uri="{BB962C8B-B14F-4D97-AF65-F5344CB8AC3E}">
        <p14:creationId xmlns:p14="http://schemas.microsoft.com/office/powerpoint/2010/main" val="266267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ABB8E-BCDA-BED1-1FA0-C6C890EAA8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54BB79-245D-D692-E029-B611179F2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BACCDA-A0EB-A4BF-1B31-6913B68AD50A}"/>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E346D36B-02D5-E2E0-D810-C873849B5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65403F-40B9-0D09-7BF5-EB98E923594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759208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7272-C3A1-FF96-47CC-C00AB55DCE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392D39-5552-803D-79BB-F2198E2733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060013-3616-9F7A-1C98-8B433FA3BAE4}"/>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D830B585-EBB3-671C-6136-9D69BC6D4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FC126-E066-7455-E1A1-28F5450A5FB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71052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6EBF42-839C-C24B-E21E-ABE28CA9BB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040DAC-08FA-8861-4E43-C3F6D9501C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0430AB-3976-15C2-D46D-27475679BC1F}"/>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BEF2E96F-BDE3-D76C-6853-2658672EE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8C404A-D0EF-7B27-5815-78BA2F7D697F}"/>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476866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762B4-513A-1A02-DF92-06C12055B4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728407-AF5C-5F74-12ED-1F33678C3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F42F10-C9DB-73E9-17FF-B176E58E3640}"/>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7B5E1381-69AB-69AE-7F85-D6407407B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5967B-E800-5583-1292-8EA7DBC7E730}"/>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37645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76458-2282-1F91-BBCB-DCF3D8F831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EA263A-C012-3773-CBB7-6A1A1C9BB2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E2F2DA-17E5-E0FA-F619-C498DFA039E9}"/>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69BB2F5C-7D31-622C-CDF4-112423D5CA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4A4AB-59F4-51CB-F50A-C7697237DFF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965028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67957-5271-89D6-FB6D-65EA918E49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BA30DA-FEF1-FFDB-206E-BEB4E727C0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433A8-033E-A837-1F08-E4F0ED1684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4BF5E9-0152-7262-9D96-707E1465875A}"/>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6" name="Footer Placeholder 5">
            <a:extLst>
              <a:ext uri="{FF2B5EF4-FFF2-40B4-BE49-F238E27FC236}">
                <a16:creationId xmlns:a16="http://schemas.microsoft.com/office/drawing/2014/main" id="{CFD3DEB0-9DC8-EC6A-296B-5B4FFC345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6CEAEC-14B4-1447-E3C7-891647C3E3C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3528097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2C2BD-AB2F-CD4C-1F22-B8B1D666B1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4A40C4-F179-E3D6-CD21-27D5A5A39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B54DC9-8092-1218-B91C-7B0971C560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9BB27-AE98-F246-8A7E-90C9B786E1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3A1E41-BDBC-9154-8A05-A27A3966BD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6F86A7-A2FE-F965-179D-5EB7C3758C86}"/>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8" name="Footer Placeholder 7">
            <a:extLst>
              <a:ext uri="{FF2B5EF4-FFF2-40B4-BE49-F238E27FC236}">
                <a16:creationId xmlns:a16="http://schemas.microsoft.com/office/drawing/2014/main" id="{FC719AA9-487F-26B4-B575-A5B867B7D9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11211-7E2B-4AA6-D2DE-500372410D07}"/>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985788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6FCB-DD9C-6A05-E4C6-EFF63CC3C5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A47C2C-B127-A5A9-BF92-A6C266B8EDA0}"/>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4" name="Footer Placeholder 3">
            <a:extLst>
              <a:ext uri="{FF2B5EF4-FFF2-40B4-BE49-F238E27FC236}">
                <a16:creationId xmlns:a16="http://schemas.microsoft.com/office/drawing/2014/main" id="{7EB1D232-4E4D-3709-BDD9-935FF6E2EE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C1C8D9-AB55-EF01-A722-2A4486082418}"/>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99351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5A08D7-EE78-A004-D5BA-4B7D5FE7ED66}"/>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3" name="Footer Placeholder 2">
            <a:extLst>
              <a:ext uri="{FF2B5EF4-FFF2-40B4-BE49-F238E27FC236}">
                <a16:creationId xmlns:a16="http://schemas.microsoft.com/office/drawing/2014/main" id="{FDD4F5B7-6E9A-2EAB-0D35-3B9B336FE1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C9CC85-FE39-071B-63D7-E8269B5799D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53386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0B194-CADF-C112-3F8F-339BCCA259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323919-E169-3A7A-66EE-65579FFD7D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CB0770-ED29-7523-8284-870C950E5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53521-7BC5-8CAB-5465-C0E05240800D}"/>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6" name="Footer Placeholder 5">
            <a:extLst>
              <a:ext uri="{FF2B5EF4-FFF2-40B4-BE49-F238E27FC236}">
                <a16:creationId xmlns:a16="http://schemas.microsoft.com/office/drawing/2014/main" id="{09725845-EEDA-6404-0B3C-8E2698D89A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82E26A-BE4E-9780-3089-09EA94654D71}"/>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213111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57548-9756-E696-86F9-1E6065265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9B086E-B375-DAFD-63BC-1B0C1C629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DEDDC1-5901-46E1-CC52-CA0D0DE39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CE264-5074-1A5F-47FA-6734E4DDB647}"/>
              </a:ext>
            </a:extLst>
          </p:cNvPr>
          <p:cNvSpPr>
            <a:spLocks noGrp="1"/>
          </p:cNvSpPr>
          <p:nvPr>
            <p:ph type="dt" sz="half" idx="10"/>
          </p:nvPr>
        </p:nvSpPr>
        <p:spPr/>
        <p:txBody>
          <a:bodyPr/>
          <a:lstStyle/>
          <a:p>
            <a:fld id="{424154B3-3DBE-3549-A2E9-80C97A081BCD}" type="datetimeFigureOut">
              <a:rPr lang="en-US" smtClean="0"/>
              <a:t>12/13/23</a:t>
            </a:fld>
            <a:endParaRPr lang="en-US"/>
          </a:p>
        </p:txBody>
      </p:sp>
      <p:sp>
        <p:nvSpPr>
          <p:cNvPr id="6" name="Footer Placeholder 5">
            <a:extLst>
              <a:ext uri="{FF2B5EF4-FFF2-40B4-BE49-F238E27FC236}">
                <a16:creationId xmlns:a16="http://schemas.microsoft.com/office/drawing/2014/main" id="{D0D88274-213B-0B2A-A011-4AB3D19C9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FC844-56DD-82EA-07E4-D01EED2A4562}"/>
              </a:ext>
            </a:extLst>
          </p:cNvPr>
          <p:cNvSpPr>
            <a:spLocks noGrp="1"/>
          </p:cNvSpPr>
          <p:nvPr>
            <p:ph type="sldNum" sz="quarter" idx="12"/>
          </p:nvPr>
        </p:nvSpPr>
        <p:spPr/>
        <p:txBody>
          <a:bodyPr/>
          <a:lstStyle/>
          <a:p>
            <a:fld id="{7D7B2C2C-011C-D045-BBF6-4575C6F8AB26}" type="slidenum">
              <a:rPr lang="en-US" smtClean="0"/>
              <a:t>‹#›</a:t>
            </a:fld>
            <a:endParaRPr lang="en-US"/>
          </a:p>
        </p:txBody>
      </p:sp>
    </p:spTree>
    <p:extLst>
      <p:ext uri="{BB962C8B-B14F-4D97-AF65-F5344CB8AC3E}">
        <p14:creationId xmlns:p14="http://schemas.microsoft.com/office/powerpoint/2010/main" val="1209146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0B829-5A7B-BDDA-B3C1-E90C75373A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40AF5A-2B91-130A-97D2-8183193AD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0FFE2-8F9A-9A61-FC39-E361731904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154B3-3DBE-3549-A2E9-80C97A081BCD}" type="datetimeFigureOut">
              <a:rPr lang="en-US" smtClean="0"/>
              <a:t>12/13/23</a:t>
            </a:fld>
            <a:endParaRPr lang="en-US"/>
          </a:p>
        </p:txBody>
      </p:sp>
      <p:sp>
        <p:nvSpPr>
          <p:cNvPr id="5" name="Footer Placeholder 4">
            <a:extLst>
              <a:ext uri="{FF2B5EF4-FFF2-40B4-BE49-F238E27FC236}">
                <a16:creationId xmlns:a16="http://schemas.microsoft.com/office/drawing/2014/main" id="{1DC0FFE8-21B0-9E51-DA4F-09B1878D1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BA3623-F9CD-5786-7309-DF1626E6C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7B2C2C-011C-D045-BBF6-4575C6F8AB26}" type="slidenum">
              <a:rPr lang="en-US" smtClean="0"/>
              <a:t>‹#›</a:t>
            </a:fld>
            <a:endParaRPr lang="en-US"/>
          </a:p>
        </p:txBody>
      </p:sp>
    </p:spTree>
    <p:extLst>
      <p:ext uri="{BB962C8B-B14F-4D97-AF65-F5344CB8AC3E}">
        <p14:creationId xmlns:p14="http://schemas.microsoft.com/office/powerpoint/2010/main" val="157912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commons.wikimedia.org/wiki/File:5Repolyo_cabbage_of_the_Philippines_03.jpg" TargetMode="External"/><Relationship Id="rId5" Type="http://schemas.openxmlformats.org/officeDocument/2006/relationships/image" Target="../media/image6.png"/><Relationship Id="rId4" Type="http://schemas.openxmlformats.org/officeDocument/2006/relationships/hyperlink" Target="https://commons.wikimedia.org/wiki/File:Flickr_-_USCapitol_-_Fur_Trade.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black and grey background with a black square&#10;&#10;Description automatically generated with medium confidence">
            <a:extLst>
              <a:ext uri="{FF2B5EF4-FFF2-40B4-BE49-F238E27FC236}">
                <a16:creationId xmlns:a16="http://schemas.microsoft.com/office/drawing/2014/main" id="{23C107DC-C2CD-DF03-D810-BDF11DA40DCC}"/>
              </a:ext>
            </a:extLst>
          </p:cNvPr>
          <p:cNvPicPr>
            <a:picLocks noChangeAspect="1"/>
          </p:cNvPicPr>
          <p:nvPr/>
        </p:nvPicPr>
        <p:blipFill rotWithShape="1">
          <a:blip r:embed="rId3"/>
          <a:srcRect l="23799" t="34067" r="2200" b="20339"/>
          <a:stretch/>
        </p:blipFill>
        <p:spPr>
          <a:xfrm>
            <a:off x="0" y="0"/>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2963916" y="957010"/>
            <a:ext cx="6264166" cy="3605048"/>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1523999" y="1017331"/>
            <a:ext cx="9144000" cy="2411669"/>
          </a:xfrm>
          <a:effectLst>
            <a:outerShdw blurRad="50800" dist="38100" dir="2700000" algn="tl" rotWithShape="0">
              <a:prstClr val="black">
                <a:alpha val="40000"/>
              </a:prstClr>
            </a:outerShdw>
          </a:effectLst>
        </p:spPr>
        <p:txBody>
          <a:bodyPr/>
          <a:lstStyle/>
          <a:p>
            <a:r>
              <a:rPr lang="en-US" sz="9600" b="1" dirty="0">
                <a:latin typeface="Arial" panose="020B0604020202020204" pitchFamily="34" charset="0"/>
                <a:cs typeface="Arial" panose="020B0604020202020204" pitchFamily="34" charset="0"/>
              </a:rPr>
              <a:t>q</a:t>
            </a:r>
            <a:br>
              <a:rPr lang="en-US"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the uvular stop</a:t>
            </a:r>
          </a:p>
        </p:txBody>
      </p:sp>
    </p:spTree>
    <p:extLst>
      <p:ext uri="{BB962C8B-B14F-4D97-AF65-F5344CB8AC3E}">
        <p14:creationId xmlns:p14="http://schemas.microsoft.com/office/powerpoint/2010/main" val="78940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621814" y="549158"/>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6" y="1089217"/>
            <a:ext cx="4864444"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Summarizing </a:t>
            </a:r>
            <a:r>
              <a:rPr lang="en-US" sz="3200" b="1" i="1" dirty="0">
                <a:solidFill>
                  <a:schemeClr val="bg1"/>
                </a:solidFill>
                <a:latin typeface="Arial" panose="020B0604020202020204" pitchFamily="34" charset="0"/>
                <a:cs typeface="Arial" panose="020B0604020202020204" pitchFamily="34" charset="0"/>
              </a:rPr>
              <a:t>q</a:t>
            </a:r>
            <a:r>
              <a:rPr lang="en-US" sz="3200" b="1" dirty="0">
                <a:solidFill>
                  <a:schemeClr val="bg1"/>
                </a:solidFill>
                <a:latin typeface="Arial" panose="020B0604020202020204" pitchFamily="34" charset="0"/>
                <a:cs typeface="Arial" panose="020B0604020202020204" pitchFamily="34" charset="0"/>
              </a:rPr>
              <a:t> vs. </a:t>
            </a:r>
            <a:r>
              <a:rPr lang="en-US" sz="3200" b="1" i="1" dirty="0">
                <a:solidFill>
                  <a:schemeClr val="bg1"/>
                </a:solidFill>
                <a:latin typeface="Arial" panose="020B0604020202020204" pitchFamily="34" charset="0"/>
                <a:cs typeface="Arial" panose="020B0604020202020204" pitchFamily="34" charset="0"/>
              </a:rPr>
              <a:t>k</a:t>
            </a:r>
            <a:endParaRPr lang="en-US" sz="3200" i="1"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17CDB129-F38C-0E8E-3909-A6A66AD9F855}"/>
              </a:ext>
            </a:extLst>
          </p:cNvPr>
          <p:cNvSpPr txBox="1">
            <a:spLocks/>
          </p:cNvSpPr>
          <p:nvPr/>
        </p:nvSpPr>
        <p:spPr>
          <a:xfrm>
            <a:off x="1416793" y="2285899"/>
            <a:ext cx="6490272"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i="1" dirty="0">
                <a:latin typeface="Arial" panose="020B0604020202020204" pitchFamily="34" charset="0"/>
                <a:cs typeface="Arial" panose="020B0604020202020204" pitchFamily="34" charset="0"/>
              </a:rPr>
              <a:t>q</a:t>
            </a:r>
            <a:r>
              <a:rPr lang="en-US" sz="2400" dirty="0">
                <a:latin typeface="Arial" panose="020B0604020202020204" pitchFamily="34" charset="0"/>
                <a:cs typeface="Arial" panose="020B0604020202020204" pitchFamily="34" charset="0"/>
              </a:rPr>
              <a:t> is SIMILAR TO </a:t>
            </a:r>
            <a:r>
              <a:rPr lang="en-US" sz="2400" i="1" dirty="0">
                <a:latin typeface="Arial" panose="020B0604020202020204" pitchFamily="34" charset="0"/>
                <a:cs typeface="Arial" panose="020B0604020202020204" pitchFamily="34" charset="0"/>
              </a:rPr>
              <a:t>k</a:t>
            </a:r>
            <a:r>
              <a:rPr lang="en-US" sz="2400" dirty="0">
                <a:latin typeface="Arial" panose="020B0604020202020204" pitchFamily="34" charset="0"/>
                <a:cs typeface="Arial" panose="020B0604020202020204" pitchFamily="34" charset="0"/>
              </a:rPr>
              <a:t> in that:</a:t>
            </a:r>
          </a:p>
        </p:txBody>
      </p:sp>
      <p:sp>
        <p:nvSpPr>
          <p:cNvPr id="13" name="Title 1">
            <a:extLst>
              <a:ext uri="{FF2B5EF4-FFF2-40B4-BE49-F238E27FC236}">
                <a16:creationId xmlns:a16="http://schemas.microsoft.com/office/drawing/2014/main" id="{0C7A1F17-DAA1-FE24-3317-ED9D791300EF}"/>
              </a:ext>
            </a:extLst>
          </p:cNvPr>
          <p:cNvSpPr txBox="1">
            <a:spLocks/>
          </p:cNvSpPr>
          <p:nvPr/>
        </p:nvSpPr>
        <p:spPr>
          <a:xfrm>
            <a:off x="1730288" y="2939475"/>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Both towards the back</a:t>
            </a:r>
          </a:p>
        </p:txBody>
      </p:sp>
      <p:sp>
        <p:nvSpPr>
          <p:cNvPr id="14" name="Title 1">
            <a:extLst>
              <a:ext uri="{FF2B5EF4-FFF2-40B4-BE49-F238E27FC236}">
                <a16:creationId xmlns:a16="http://schemas.microsoft.com/office/drawing/2014/main" id="{EA96A510-25B0-7340-9E57-E2D4C176BBD0}"/>
              </a:ext>
            </a:extLst>
          </p:cNvPr>
          <p:cNvSpPr txBox="1">
            <a:spLocks/>
          </p:cNvSpPr>
          <p:nvPr/>
        </p:nvSpPr>
        <p:spPr>
          <a:xfrm>
            <a:off x="1730288" y="3488374"/>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a:latin typeface="Arial" panose="020B0604020202020204" pitchFamily="34" charset="0"/>
                <a:cs typeface="Arial" panose="020B0604020202020204" pitchFamily="34" charset="0"/>
              </a:rPr>
              <a:t>Both are ‘stop’ sounds</a:t>
            </a: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5996715" y="2262738"/>
            <a:ext cx="5410658"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But </a:t>
            </a:r>
            <a:r>
              <a:rPr lang="en-US" sz="2400" i="1" dirty="0">
                <a:latin typeface="Arial" panose="020B0604020202020204" pitchFamily="34" charset="0"/>
                <a:cs typeface="Arial" panose="020B0604020202020204" pitchFamily="34" charset="0"/>
              </a:rPr>
              <a:t>q</a:t>
            </a:r>
            <a:r>
              <a:rPr lang="en-US" sz="2400" dirty="0">
                <a:latin typeface="Arial" panose="020B0604020202020204" pitchFamily="34" charset="0"/>
                <a:cs typeface="Arial" panose="020B0604020202020204" pitchFamily="34" charset="0"/>
              </a:rPr>
              <a:t> is DIFFERENT from </a:t>
            </a:r>
            <a:r>
              <a:rPr lang="en-US" sz="2400" i="1" dirty="0">
                <a:latin typeface="Arial" panose="020B0604020202020204" pitchFamily="34" charset="0"/>
                <a:cs typeface="Arial" panose="020B0604020202020204" pitchFamily="34" charset="0"/>
              </a:rPr>
              <a:t>k</a:t>
            </a:r>
            <a:r>
              <a:rPr lang="en-US" sz="2400" dirty="0">
                <a:latin typeface="Arial" panose="020B0604020202020204" pitchFamily="34" charset="0"/>
                <a:cs typeface="Arial" panose="020B0604020202020204" pitchFamily="34" charset="0"/>
              </a:rPr>
              <a:t> in that:</a:t>
            </a:r>
          </a:p>
        </p:txBody>
      </p:sp>
      <p:sp>
        <p:nvSpPr>
          <p:cNvPr id="21" name="Title 1">
            <a:extLst>
              <a:ext uri="{FF2B5EF4-FFF2-40B4-BE49-F238E27FC236}">
                <a16:creationId xmlns:a16="http://schemas.microsoft.com/office/drawing/2014/main" id="{8E33D12A-EB07-DF78-1453-9FA0E323B193}"/>
              </a:ext>
            </a:extLst>
          </p:cNvPr>
          <p:cNvSpPr txBox="1">
            <a:spLocks/>
          </p:cNvSpPr>
          <p:nvPr/>
        </p:nvSpPr>
        <p:spPr>
          <a:xfrm>
            <a:off x="6287228" y="2887136"/>
            <a:ext cx="5723923"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1800" dirty="0" err="1">
                <a:latin typeface="Arial" panose="020B0604020202020204" pitchFamily="34" charset="0"/>
                <a:cs typeface="Arial" panose="020B0604020202020204" pitchFamily="34" charset="0"/>
              </a:rPr>
              <a:t>Halq</a:t>
            </a:r>
            <a:r>
              <a:rPr lang="en-US" sz="1800" dirty="0">
                <a:latin typeface="Arial" panose="020B0604020202020204" pitchFamily="34" charset="0"/>
                <a:cs typeface="Arial" panose="020B0604020202020204" pitchFamily="34" charset="0"/>
              </a:rPr>
              <a:t>’. q touches WAY further back</a:t>
            </a:r>
          </a:p>
        </p:txBody>
      </p:sp>
      <p:cxnSp>
        <p:nvCxnSpPr>
          <p:cNvPr id="3" name="Straight Connector 2">
            <a:extLst>
              <a:ext uri="{FF2B5EF4-FFF2-40B4-BE49-F238E27FC236}">
                <a16:creationId xmlns:a16="http://schemas.microsoft.com/office/drawing/2014/main" id="{EC9EE097-8A89-5A07-84C8-665CE5C6C960}"/>
              </a:ext>
            </a:extLst>
          </p:cNvPr>
          <p:cNvCxnSpPr/>
          <p:nvPr/>
        </p:nvCxnSpPr>
        <p:spPr>
          <a:xfrm>
            <a:off x="5552388" y="2441542"/>
            <a:ext cx="0" cy="243211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927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9"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ack and grey background with a black square&#10;&#10;Description automatically generated with medium confidence">
            <a:extLst>
              <a:ext uri="{FF2B5EF4-FFF2-40B4-BE49-F238E27FC236}">
                <a16:creationId xmlns:a16="http://schemas.microsoft.com/office/drawing/2014/main" id="{B8E43A99-3E60-DD90-F345-F04BBF2277AD}"/>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31555" y="1089217"/>
            <a:ext cx="4131277" cy="587017"/>
          </a:xfrm>
        </p:spPr>
        <p:txBody>
          <a:bodyPr>
            <a:normAutofit/>
          </a:bodyPr>
          <a:lstStyle/>
          <a:p>
            <a:pPr algn="l"/>
            <a:r>
              <a:rPr lang="en-US" sz="3200" b="1" dirty="0">
                <a:solidFill>
                  <a:schemeClr val="bg1"/>
                </a:solidFill>
                <a:latin typeface="Arial" panose="020B0604020202020204" pitchFamily="34" charset="0"/>
                <a:cs typeface="Arial" panose="020B0604020202020204" pitchFamily="34" charset="0"/>
              </a:rPr>
              <a:t>q </a:t>
            </a:r>
            <a:r>
              <a:rPr lang="en-US" sz="3200" b="1" i="1" dirty="0">
                <a:solidFill>
                  <a:schemeClr val="bg1"/>
                </a:solidFill>
                <a:latin typeface="Arial" panose="020B0604020202020204" pitchFamily="34" charset="0"/>
                <a:cs typeface="Arial" panose="020B0604020202020204" pitchFamily="34" charset="0"/>
              </a:rPr>
              <a:t>vs</a:t>
            </a:r>
            <a:r>
              <a:rPr lang="en-US" sz="3200" b="1" dirty="0">
                <a:solidFill>
                  <a:schemeClr val="bg1"/>
                </a:solidFill>
                <a:latin typeface="Arial" panose="020B0604020202020204" pitchFamily="34" charset="0"/>
                <a:cs typeface="Arial" panose="020B0604020202020204" pitchFamily="34" charset="0"/>
              </a:rPr>
              <a:t>. k </a:t>
            </a:r>
            <a:r>
              <a:rPr lang="en-US" sz="1800" b="1" dirty="0">
                <a:solidFill>
                  <a:schemeClr val="bg1"/>
                </a:solidFill>
                <a:latin typeface="Arial" panose="020B0604020202020204" pitchFamily="34" charset="0"/>
                <a:cs typeface="Arial" panose="020B0604020202020204" pitchFamily="34" charset="0"/>
              </a:rPr>
              <a:t>(example)</a:t>
            </a:r>
            <a:endParaRPr lang="en-US" sz="18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93F3D8C-4AE5-0C0F-3648-191D08ACC130}"/>
              </a:ext>
            </a:extLst>
          </p:cNvPr>
          <p:cNvSpPr txBox="1"/>
          <p:nvPr/>
        </p:nvSpPr>
        <p:spPr>
          <a:xfrm>
            <a:off x="3449540" y="1845751"/>
            <a:ext cx="1943099" cy="584775"/>
          </a:xfrm>
          <a:prstGeom prst="rect">
            <a:avLst/>
          </a:prstGeom>
          <a:noFill/>
        </p:spPr>
        <p:txBody>
          <a:bodyPr wrap="square">
            <a:spAutoFit/>
          </a:bodyPr>
          <a:lstStyle/>
          <a:p>
            <a:pPr algn="ctr"/>
            <a:r>
              <a:rPr lang="en-CA" sz="3200" dirty="0" err="1">
                <a:solidFill>
                  <a:schemeClr val="bg1"/>
                </a:solidFill>
                <a:effectLst/>
                <a:ea typeface="Calibri" panose="020F0502020204030204" pitchFamily="34" charset="0"/>
                <a:cs typeface="Arial" panose="020B0604020202020204" pitchFamily="34" charset="0"/>
              </a:rPr>
              <a:t>q</a:t>
            </a:r>
            <a:r>
              <a:rPr lang="en-CA" sz="3200" dirty="0" err="1"/>
              <a:t>áqel</a:t>
            </a:r>
            <a:endParaRPr lang="en-CA" sz="3200" dirty="0"/>
          </a:p>
        </p:txBody>
      </p:sp>
      <p:sp>
        <p:nvSpPr>
          <p:cNvPr id="13" name="TextBox 12">
            <a:extLst>
              <a:ext uri="{FF2B5EF4-FFF2-40B4-BE49-F238E27FC236}">
                <a16:creationId xmlns:a16="http://schemas.microsoft.com/office/drawing/2014/main" id="{0B3E7A02-A2AC-1CD5-D679-1AFEB341E316}"/>
              </a:ext>
            </a:extLst>
          </p:cNvPr>
          <p:cNvSpPr txBox="1"/>
          <p:nvPr/>
        </p:nvSpPr>
        <p:spPr>
          <a:xfrm>
            <a:off x="6475527" y="1858590"/>
            <a:ext cx="1943099" cy="1569660"/>
          </a:xfrm>
          <a:prstGeom prst="rect">
            <a:avLst/>
          </a:prstGeom>
          <a:noFill/>
        </p:spPr>
        <p:txBody>
          <a:bodyPr wrap="square">
            <a:spAutoFit/>
          </a:bodyPr>
          <a:lstStyle/>
          <a:p>
            <a:pPr algn="ctr"/>
            <a:r>
              <a:rPr lang="en-CA" sz="3200" dirty="0" err="1">
                <a:solidFill>
                  <a:schemeClr val="bg1"/>
                </a:solidFill>
                <a:ea typeface="Calibri" panose="020F0502020204030204" pitchFamily="34" charset="0"/>
                <a:cs typeface="Arial" panose="020B0604020202020204" pitchFamily="34" charset="0"/>
              </a:rPr>
              <a:t>k</a:t>
            </a:r>
            <a:r>
              <a:rPr lang="en-CA" sz="3200" dirty="0" err="1"/>
              <a:t>ápech</a:t>
            </a:r>
            <a:endParaRPr lang="en-CA" sz="3200" dirty="0"/>
          </a:p>
          <a:p>
            <a:pPr algn="ctr"/>
            <a:r>
              <a:rPr lang="en-CA" sz="3200" dirty="0">
                <a:cs typeface="Arial" panose="020B0604020202020204" pitchFamily="34" charset="0"/>
              </a:rPr>
              <a:t> </a:t>
            </a:r>
            <a:endParaRPr lang="en-US" sz="3200" dirty="0">
              <a:cs typeface="Arial" panose="020B0604020202020204" pitchFamily="34" charset="0"/>
            </a:endParaRPr>
          </a:p>
          <a:p>
            <a:pPr algn="ctr"/>
            <a:r>
              <a:rPr lang="en-CA" sz="3200" dirty="0">
                <a:effectLst/>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34E13F7-4392-F398-17B4-705758FF2705}"/>
              </a:ext>
            </a:extLst>
          </p:cNvPr>
          <p:cNvSpPr txBox="1"/>
          <p:nvPr/>
        </p:nvSpPr>
        <p:spPr>
          <a:xfrm>
            <a:off x="2783920" y="4909360"/>
            <a:ext cx="3181966" cy="461665"/>
          </a:xfrm>
          <a:prstGeom prst="rect">
            <a:avLst/>
          </a:prstGeom>
          <a:noFill/>
        </p:spPr>
        <p:txBody>
          <a:bodyPr wrap="square">
            <a:spAutoFit/>
          </a:bodyPr>
          <a:lstStyle/>
          <a:p>
            <a:r>
              <a:rPr lang="en-CA" sz="800" dirty="0">
                <a:solidFill>
                  <a:schemeClr val="bg2">
                    <a:lumMod val="50000"/>
                  </a:schemeClr>
                </a:solidFill>
                <a:hlinkClick r:id="rId4"/>
              </a:rPr>
              <a:t>https://commons.wikimedia.org/wiki/File:Flickr_-_USCapitol_-_Fur_Trade.jpg</a:t>
            </a:r>
            <a:r>
              <a:rPr lang="en-CA" sz="800" dirty="0">
                <a:solidFill>
                  <a:schemeClr val="bg2">
                    <a:lumMod val="50000"/>
                  </a:schemeClr>
                </a:solidFill>
              </a:rPr>
              <a:t> - </a:t>
            </a:r>
            <a:r>
              <a:rPr lang="en-CA" sz="800" dirty="0" err="1">
                <a:solidFill>
                  <a:schemeClr val="bg2">
                    <a:lumMod val="50000"/>
                  </a:schemeClr>
                </a:solidFill>
              </a:rPr>
              <a:t>USCapitol</a:t>
            </a:r>
            <a:r>
              <a:rPr lang="en-CA" sz="800" dirty="0">
                <a:solidFill>
                  <a:schemeClr val="bg2">
                    <a:lumMod val="50000"/>
                  </a:schemeClr>
                </a:solidFill>
              </a:rPr>
              <a:t>, Public domain, via Wikimedia </a:t>
            </a:r>
            <a:r>
              <a:rPr lang="en-CA" sz="800" dirty="0" err="1">
                <a:solidFill>
                  <a:schemeClr val="bg2">
                    <a:lumMod val="50000"/>
                  </a:schemeClr>
                </a:solidFill>
              </a:rPr>
              <a:t>Commons</a:t>
            </a:r>
            <a:r>
              <a:rPr lang="en-CA" sz="800" dirty="0" err="1">
                <a:solidFill>
                  <a:schemeClr val="bg2">
                    <a:lumMod val="90000"/>
                  </a:schemeClr>
                </a:solidFill>
              </a:rPr>
              <a:t>Wikimedia</a:t>
            </a:r>
            <a:r>
              <a:rPr lang="en-CA" sz="800" dirty="0">
                <a:solidFill>
                  <a:schemeClr val="bg2">
                    <a:lumMod val="90000"/>
                  </a:schemeClr>
                </a:solidFill>
              </a:rPr>
              <a:t> Commons</a:t>
            </a:r>
            <a:endParaRPr lang="en-US" sz="800" dirty="0">
              <a:solidFill>
                <a:schemeClr val="bg2">
                  <a:lumMod val="90000"/>
                </a:schemeClr>
              </a:solidFill>
              <a:highlight>
                <a:srgbClr val="FFFF00"/>
              </a:highlight>
            </a:endParaRPr>
          </a:p>
        </p:txBody>
      </p:sp>
      <p:sp>
        <p:nvSpPr>
          <p:cNvPr id="21" name="TextBox 20">
            <a:extLst>
              <a:ext uri="{FF2B5EF4-FFF2-40B4-BE49-F238E27FC236}">
                <a16:creationId xmlns:a16="http://schemas.microsoft.com/office/drawing/2014/main" id="{C337E82E-9047-CA48-88AD-4E13FA0BE263}"/>
              </a:ext>
            </a:extLst>
          </p:cNvPr>
          <p:cNvSpPr txBox="1"/>
          <p:nvPr/>
        </p:nvSpPr>
        <p:spPr>
          <a:xfrm>
            <a:off x="6750171" y="4909360"/>
            <a:ext cx="3394726" cy="215444"/>
          </a:xfrm>
          <a:prstGeom prst="rect">
            <a:avLst/>
          </a:prstGeom>
          <a:noFill/>
        </p:spPr>
        <p:txBody>
          <a:bodyPr wrap="square">
            <a:spAutoFit/>
          </a:bodyPr>
          <a:lstStyle/>
          <a:p>
            <a:r>
              <a:rPr lang="en-US" sz="800" dirty="0">
                <a:solidFill>
                  <a:schemeClr val="bg1">
                    <a:lumMod val="50000"/>
                  </a:schemeClr>
                </a:solidFill>
              </a:rPr>
              <a:t>--</a:t>
            </a:r>
          </a:p>
        </p:txBody>
      </p:sp>
      <p:cxnSp>
        <p:nvCxnSpPr>
          <p:cNvPr id="14" name="Straight Connector 13">
            <a:extLst>
              <a:ext uri="{FF2B5EF4-FFF2-40B4-BE49-F238E27FC236}">
                <a16:creationId xmlns:a16="http://schemas.microsoft.com/office/drawing/2014/main" id="{4BD04C57-1C5D-3389-06B4-66DC5781A9DC}"/>
              </a:ext>
            </a:extLst>
          </p:cNvPr>
          <p:cNvCxnSpPr/>
          <p:nvPr/>
        </p:nvCxnSpPr>
        <p:spPr>
          <a:xfrm>
            <a:off x="5854046" y="2477244"/>
            <a:ext cx="0" cy="2432116"/>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descr="A mural of two people&#10;&#10;Description automatically generated">
            <a:extLst>
              <a:ext uri="{FF2B5EF4-FFF2-40B4-BE49-F238E27FC236}">
                <a16:creationId xmlns:a16="http://schemas.microsoft.com/office/drawing/2014/main" id="{BBA87C27-08DA-DCEF-FBBB-AE30F61EE48E}"/>
              </a:ext>
            </a:extLst>
          </p:cNvPr>
          <p:cNvPicPr>
            <a:picLocks noChangeAspect="1"/>
          </p:cNvPicPr>
          <p:nvPr/>
        </p:nvPicPr>
        <p:blipFill>
          <a:blip r:embed="rId5"/>
          <a:stretch>
            <a:fillRect/>
          </a:stretch>
        </p:blipFill>
        <p:spPr>
          <a:xfrm>
            <a:off x="3516543" y="2461648"/>
            <a:ext cx="2026763" cy="2432116"/>
          </a:xfrm>
          <a:prstGeom prst="rect">
            <a:avLst/>
          </a:prstGeom>
        </p:spPr>
      </p:pic>
      <p:cxnSp>
        <p:nvCxnSpPr>
          <p:cNvPr id="9" name="Straight Arrow Connector 8">
            <a:extLst>
              <a:ext uri="{FF2B5EF4-FFF2-40B4-BE49-F238E27FC236}">
                <a16:creationId xmlns:a16="http://schemas.microsoft.com/office/drawing/2014/main" id="{154AB182-0E3B-FE91-B04F-C18A677725D8}"/>
              </a:ext>
            </a:extLst>
          </p:cNvPr>
          <p:cNvCxnSpPr>
            <a:cxnSpLocks/>
          </p:cNvCxnSpPr>
          <p:nvPr/>
        </p:nvCxnSpPr>
        <p:spPr>
          <a:xfrm>
            <a:off x="4299221" y="2315688"/>
            <a:ext cx="658701" cy="831273"/>
          </a:xfrm>
          <a:prstGeom prst="straightConnector1">
            <a:avLst/>
          </a:prstGeom>
          <a:ln w="22225">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ABECE53-2657-BD3E-1B91-1E49F4D62CEB}"/>
              </a:ext>
            </a:extLst>
          </p:cNvPr>
          <p:cNvSpPr txBox="1"/>
          <p:nvPr/>
        </p:nvSpPr>
        <p:spPr>
          <a:xfrm>
            <a:off x="6376371" y="4893764"/>
            <a:ext cx="3181966" cy="338554"/>
          </a:xfrm>
          <a:prstGeom prst="rect">
            <a:avLst/>
          </a:prstGeom>
          <a:noFill/>
        </p:spPr>
        <p:txBody>
          <a:bodyPr wrap="square">
            <a:spAutoFit/>
          </a:bodyPr>
          <a:lstStyle/>
          <a:p>
            <a:r>
              <a:rPr lang="en-CA" sz="800" dirty="0">
                <a:solidFill>
                  <a:schemeClr val="bg2">
                    <a:lumMod val="50000"/>
                  </a:schemeClr>
                </a:solidFill>
                <a:hlinkClick r:id="rId6"/>
              </a:rPr>
              <a:t>https://commons.wikimedia.org/wiki/File:5Repolyo_cabbage_of_the_Philippines_03.jpg</a:t>
            </a:r>
            <a:r>
              <a:rPr lang="en-CA" sz="800" dirty="0">
                <a:solidFill>
                  <a:schemeClr val="bg2">
                    <a:lumMod val="50000"/>
                  </a:schemeClr>
                </a:solidFill>
              </a:rPr>
              <a:t> - </a:t>
            </a:r>
            <a:r>
              <a:rPr lang="en-CA" sz="800" dirty="0" err="1">
                <a:solidFill>
                  <a:schemeClr val="bg2">
                    <a:lumMod val="50000"/>
                  </a:schemeClr>
                </a:solidFill>
              </a:rPr>
              <a:t>Judgefloro</a:t>
            </a:r>
            <a:r>
              <a:rPr lang="en-CA" sz="800" dirty="0">
                <a:solidFill>
                  <a:schemeClr val="bg2">
                    <a:lumMod val="50000"/>
                  </a:schemeClr>
                </a:solidFill>
              </a:rPr>
              <a:t>, CC0, via Wikimedia </a:t>
            </a:r>
            <a:r>
              <a:rPr lang="en-CA" sz="800" dirty="0" err="1">
                <a:solidFill>
                  <a:schemeClr val="bg2">
                    <a:lumMod val="50000"/>
                  </a:schemeClr>
                </a:solidFill>
              </a:rPr>
              <a:t>Commons</a:t>
            </a:r>
            <a:r>
              <a:rPr lang="en-CA" sz="800" dirty="0" err="1">
                <a:solidFill>
                  <a:schemeClr val="bg2">
                    <a:lumMod val="90000"/>
                  </a:schemeClr>
                </a:solidFill>
              </a:rPr>
              <a:t>Commons</a:t>
            </a:r>
            <a:endParaRPr lang="en-US" sz="800" dirty="0">
              <a:solidFill>
                <a:schemeClr val="bg2">
                  <a:lumMod val="90000"/>
                </a:schemeClr>
              </a:solidFill>
              <a:highlight>
                <a:srgbClr val="FFFF00"/>
              </a:highlight>
            </a:endParaRPr>
          </a:p>
        </p:txBody>
      </p:sp>
      <p:pic>
        <p:nvPicPr>
          <p:cNvPr id="16" name="Picture 15" descr="A hand holding a head of cabbage&#10;&#10;Description automatically generated">
            <a:extLst>
              <a:ext uri="{FF2B5EF4-FFF2-40B4-BE49-F238E27FC236}">
                <a16:creationId xmlns:a16="http://schemas.microsoft.com/office/drawing/2014/main" id="{90E6F5F5-CD66-F845-2984-5D298DB43DEB}"/>
              </a:ext>
            </a:extLst>
          </p:cNvPr>
          <p:cNvPicPr>
            <a:picLocks noChangeAspect="1"/>
          </p:cNvPicPr>
          <p:nvPr/>
        </p:nvPicPr>
        <p:blipFill>
          <a:blip r:embed="rId7"/>
          <a:stretch>
            <a:fillRect/>
          </a:stretch>
        </p:blipFill>
        <p:spPr>
          <a:xfrm>
            <a:off x="6175091" y="2430526"/>
            <a:ext cx="3263616" cy="2447712"/>
          </a:xfrm>
          <a:prstGeom prst="rect">
            <a:avLst/>
          </a:prstGeom>
        </p:spPr>
      </p:pic>
    </p:spTree>
    <p:extLst>
      <p:ext uri="{BB962C8B-B14F-4D97-AF65-F5344CB8AC3E}">
        <p14:creationId xmlns:p14="http://schemas.microsoft.com/office/powerpoint/2010/main" val="226587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9" grpId="0"/>
      <p:bldP spid="21"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3B34EAF-6068-1EA8-D3C9-3656A375530D}"/>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591225" y="536467"/>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206842" y="1364115"/>
            <a:ext cx="6187339" cy="587017"/>
          </a:xfrm>
        </p:spPr>
        <p:txBody>
          <a:bodyPr>
            <a:normAutofit fontScale="90000"/>
          </a:bodyPr>
          <a:lstStyle/>
          <a:p>
            <a:pPr algn="l"/>
            <a:r>
              <a:rPr lang="en-US" sz="2000" b="1" i="1" dirty="0">
                <a:solidFill>
                  <a:schemeClr val="bg1"/>
                </a:solidFill>
                <a:latin typeface="Arial" panose="020B0604020202020204" pitchFamily="34" charset="0"/>
                <a:cs typeface="Arial" panose="020B0604020202020204" pitchFamily="34" charset="0"/>
              </a:rPr>
              <a:t>Side note</a:t>
            </a:r>
            <a:br>
              <a:rPr lang="en-US" sz="2000" b="1" i="1" dirty="0">
                <a:solidFill>
                  <a:schemeClr val="bg1"/>
                </a:solidFill>
                <a:latin typeface="Arial" panose="020B0604020202020204" pitchFamily="34" charset="0"/>
                <a:cs typeface="Arial" panose="020B0604020202020204" pitchFamily="34" charset="0"/>
              </a:rPr>
            </a:br>
            <a:br>
              <a:rPr lang="en-US" sz="3200" b="1" i="1" dirty="0">
                <a:solidFill>
                  <a:schemeClr val="bg1"/>
                </a:solidFill>
                <a:latin typeface="Arial" panose="020B0604020202020204" pitchFamily="34" charset="0"/>
                <a:cs typeface="Arial" panose="020B0604020202020204" pitchFamily="34" charset="0"/>
              </a:rPr>
            </a:br>
            <a:r>
              <a:rPr lang="en-US" sz="3200" b="1" i="1" dirty="0">
                <a:solidFill>
                  <a:schemeClr val="bg1"/>
                </a:solidFill>
                <a:latin typeface="Arial" panose="020B0604020202020204" pitchFamily="34" charset="0"/>
                <a:cs typeface="Arial" panose="020B0604020202020204" pitchFamily="34" charset="0"/>
              </a:rPr>
              <a:t>q </a:t>
            </a:r>
            <a:r>
              <a:rPr lang="en-US" sz="3200" b="1" dirty="0">
                <a:solidFill>
                  <a:schemeClr val="bg1"/>
                </a:solidFill>
                <a:latin typeface="Arial" panose="020B0604020202020204" pitchFamily="34" charset="0"/>
                <a:cs typeface="Arial" panose="020B0604020202020204" pitchFamily="34" charset="0"/>
              </a:rPr>
              <a:t>in other languages</a:t>
            </a:r>
            <a:endParaRPr lang="en-US" sz="3200" dirty="0">
              <a:solidFill>
                <a:schemeClr val="bg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266CF770-CC3C-46DA-C280-2DAFDD97AFBE}"/>
              </a:ext>
            </a:extLst>
          </p:cNvPr>
          <p:cNvSpPr txBox="1">
            <a:spLocks/>
          </p:cNvSpPr>
          <p:nvPr/>
        </p:nvSpPr>
        <p:spPr>
          <a:xfrm>
            <a:off x="3650255" y="3075238"/>
            <a:ext cx="6464706"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a:latin typeface="Arial" panose="020B0604020202020204" pitchFamily="34" charset="0"/>
                <a:cs typeface="Arial" panose="020B0604020202020204" pitchFamily="34" charset="0"/>
              </a:rPr>
              <a:t>Squamish the same sound is written </a:t>
            </a:r>
            <a:r>
              <a:rPr lang="en-CA" sz="2400" b="1" u="sng" dirty="0">
                <a:latin typeface="Arial" panose="020B0604020202020204" pitchFamily="34" charset="0"/>
                <a:cs typeface="Arial" panose="020B0604020202020204" pitchFamily="34" charset="0"/>
              </a:rPr>
              <a:t>k</a:t>
            </a:r>
            <a:endParaRPr lang="en-US" sz="3600" b="1" u="sng"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52425B22-FD36-0BF3-C6CD-9F1A31122FDC}"/>
              </a:ext>
            </a:extLst>
          </p:cNvPr>
          <p:cNvSpPr txBox="1">
            <a:spLocks/>
          </p:cNvSpPr>
          <p:nvPr/>
        </p:nvSpPr>
        <p:spPr>
          <a:xfrm>
            <a:off x="3650255" y="2485271"/>
            <a:ext cx="6859407"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b="1" dirty="0">
                <a:latin typeface="Arial" panose="020B0604020202020204" pitchFamily="34" charset="0"/>
                <a:cs typeface="Arial" panose="020B0604020202020204" pitchFamily="34" charset="0"/>
              </a:rPr>
              <a:t>In </a:t>
            </a:r>
            <a:r>
              <a:rPr lang="en-CA" sz="2400" b="1" dirty="0" err="1">
                <a:latin typeface="Arial" panose="020B0604020202020204" pitchFamily="34" charset="0"/>
                <a:cs typeface="Arial" panose="020B0604020202020204" pitchFamily="34" charset="0"/>
              </a:rPr>
              <a:t>Hul’q’umi’num</a:t>
            </a:r>
            <a:r>
              <a:rPr lang="en-CA" sz="2400" b="1" dirty="0">
                <a:latin typeface="Arial" panose="020B0604020202020204" pitchFamily="34" charset="0"/>
                <a:cs typeface="Arial" panose="020B0604020202020204" pitchFamily="34" charset="0"/>
              </a:rPr>
              <a:t>’ and </a:t>
            </a:r>
            <a:r>
              <a:rPr lang="en-CA" sz="2400" b="1" dirty="0" err="1">
                <a:latin typeface="Arial" panose="020B0604020202020204" pitchFamily="34" charset="0"/>
                <a:cs typeface="Arial" panose="020B0604020202020204" pitchFamily="34" charset="0"/>
              </a:rPr>
              <a:t>hən̓q̓əmin̓əm</a:t>
            </a:r>
            <a:r>
              <a:rPr lang="en-CA" sz="2400" b="1" dirty="0">
                <a:latin typeface="Arial" panose="020B0604020202020204" pitchFamily="34" charset="0"/>
                <a:cs typeface="Arial" panose="020B0604020202020204" pitchFamily="34" charset="0"/>
              </a:rPr>
              <a:t> </a:t>
            </a:r>
            <a:r>
              <a:rPr lang="en-CA" sz="2400" b="1" i="1" dirty="0">
                <a:latin typeface="Arial" panose="020B0604020202020204" pitchFamily="34" charset="0"/>
                <a:cs typeface="Arial" panose="020B0604020202020204" pitchFamily="34" charset="0"/>
              </a:rPr>
              <a:t>q (same)</a:t>
            </a:r>
            <a:r>
              <a:rPr lang="en-US" sz="2400" b="1" dirty="0">
                <a:latin typeface="Arial" panose="020B0604020202020204" pitchFamily="34" charset="0"/>
                <a:cs typeface="Arial" panose="020B0604020202020204" pitchFamily="34" charset="0"/>
              </a:rPr>
              <a:t> </a:t>
            </a:r>
          </a:p>
        </p:txBody>
      </p:sp>
      <p:sp>
        <p:nvSpPr>
          <p:cNvPr id="17" name="Title 1">
            <a:extLst>
              <a:ext uri="{FF2B5EF4-FFF2-40B4-BE49-F238E27FC236}">
                <a16:creationId xmlns:a16="http://schemas.microsoft.com/office/drawing/2014/main" id="{22CD3545-0ED2-F8FF-2AC5-37060F1EB5C8}"/>
              </a:ext>
            </a:extLst>
          </p:cNvPr>
          <p:cNvSpPr txBox="1">
            <a:spLocks/>
          </p:cNvSpPr>
          <p:nvPr/>
        </p:nvSpPr>
        <p:spPr>
          <a:xfrm>
            <a:off x="3650255" y="3745380"/>
            <a:ext cx="4369279" cy="58701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CA" sz="2400" b="1" dirty="0">
                <a:latin typeface="Arial" panose="020B0604020202020204" pitchFamily="34" charset="0"/>
                <a:cs typeface="Arial" panose="020B0604020202020204" pitchFamily="34" charset="0"/>
              </a:rPr>
              <a:t>Linguistic IPA symbol is / q /</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165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1"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B0FB849-031E-8825-98C1-0D83FAB43ED8}"/>
              </a:ext>
            </a:extLst>
          </p:cNvPr>
          <p:cNvSpPr/>
          <p:nvPr/>
        </p:nvSpPr>
        <p:spPr>
          <a:xfrm>
            <a:off x="699325" y="441860"/>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0"/>
            <a:ext cx="12275127" cy="6858001"/>
          </a:xfrm>
          <a:prstGeom prst="rect">
            <a:avLst/>
          </a:prstGeom>
        </p:spPr>
      </p:pic>
      <p:sp>
        <p:nvSpPr>
          <p:cNvPr id="12" name="Title 1">
            <a:extLst>
              <a:ext uri="{FF2B5EF4-FFF2-40B4-BE49-F238E27FC236}">
                <a16:creationId xmlns:a16="http://schemas.microsoft.com/office/drawing/2014/main" id="{2B5873DA-94B1-6C6B-11EA-089972AFD219}"/>
              </a:ext>
            </a:extLst>
          </p:cNvPr>
          <p:cNvSpPr txBox="1">
            <a:spLocks/>
          </p:cNvSpPr>
          <p:nvPr/>
        </p:nvSpPr>
        <p:spPr>
          <a:xfrm>
            <a:off x="7427567" y="4169383"/>
            <a:ext cx="3856337" cy="560173"/>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Dangles at the back</a:t>
            </a:r>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3971925" y="1116147"/>
            <a:ext cx="4078837" cy="812962"/>
          </a:xfrm>
          <a:effectLst>
            <a:outerShdw blurRad="50800" dist="38100" dir="2700000" algn="tl" rotWithShape="0">
              <a:prstClr val="black">
                <a:alpha val="40000"/>
              </a:prstClr>
            </a:outerShdw>
          </a:effectLst>
        </p:spPr>
        <p:txBody>
          <a:bodyPr>
            <a:normAutofit/>
          </a:bodyPr>
          <a:lstStyle/>
          <a:p>
            <a:r>
              <a:rPr lang="en-US" sz="3200" b="1" dirty="0">
                <a:solidFill>
                  <a:schemeClr val="bg1"/>
                </a:solidFill>
                <a:latin typeface="Arial" panose="020B0604020202020204" pitchFamily="34" charset="0"/>
                <a:cs typeface="Arial" panose="020B0604020202020204" pitchFamily="34" charset="0"/>
              </a:rPr>
              <a:t>Uvula</a:t>
            </a:r>
            <a:endParaRPr lang="en-US" sz="3200" dirty="0">
              <a:solidFill>
                <a:schemeClr val="bg1"/>
              </a:solidFill>
              <a:latin typeface="Arial" panose="020B0604020202020204" pitchFamily="34" charset="0"/>
              <a:cs typeface="Arial" panose="020B0604020202020204" pitchFamily="34" charset="0"/>
            </a:endParaRPr>
          </a:p>
        </p:txBody>
      </p:sp>
      <p:pic>
        <p:nvPicPr>
          <p:cNvPr id="5" name="Picture 4" descr="A close-up of a mouth&#10;&#10;Description automatically generated">
            <a:extLst>
              <a:ext uri="{FF2B5EF4-FFF2-40B4-BE49-F238E27FC236}">
                <a16:creationId xmlns:a16="http://schemas.microsoft.com/office/drawing/2014/main" id="{398ED6A2-D5E4-E2AA-23C0-1A4058895545}"/>
              </a:ext>
            </a:extLst>
          </p:cNvPr>
          <p:cNvPicPr>
            <a:picLocks noChangeAspect="1"/>
          </p:cNvPicPr>
          <p:nvPr/>
        </p:nvPicPr>
        <p:blipFill>
          <a:blip r:embed="rId4"/>
          <a:stretch>
            <a:fillRect/>
          </a:stretch>
        </p:blipFill>
        <p:spPr>
          <a:xfrm>
            <a:off x="4806950" y="2127250"/>
            <a:ext cx="2578100" cy="2603500"/>
          </a:xfrm>
          <a:prstGeom prst="rect">
            <a:avLst/>
          </a:prstGeom>
        </p:spPr>
      </p:pic>
      <p:cxnSp>
        <p:nvCxnSpPr>
          <p:cNvPr id="34" name="Straight Connector 33">
            <a:extLst>
              <a:ext uri="{FF2B5EF4-FFF2-40B4-BE49-F238E27FC236}">
                <a16:creationId xmlns:a16="http://schemas.microsoft.com/office/drawing/2014/main" id="{2D25FF58-622E-8DEB-3EB0-6CFF1135E54A}"/>
              </a:ext>
            </a:extLst>
          </p:cNvPr>
          <p:cNvCxnSpPr>
            <a:cxnSpLocks/>
          </p:cNvCxnSpPr>
          <p:nvPr/>
        </p:nvCxnSpPr>
        <p:spPr>
          <a:xfrm>
            <a:off x="6194623" y="3336495"/>
            <a:ext cx="1441211" cy="963076"/>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558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0"/>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699325" y="441860"/>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2242456" y="4866747"/>
            <a:ext cx="2258291" cy="93127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Uvula is HERE at </a:t>
            </a:r>
          </a:p>
          <a:p>
            <a:pPr algn="l"/>
            <a:r>
              <a:rPr lang="en-US" sz="2400" dirty="0">
                <a:latin typeface="Arial" panose="020B0604020202020204" pitchFamily="34" charset="0"/>
                <a:cs typeface="Arial" panose="020B0604020202020204" pitchFamily="34" charset="0"/>
              </a:rPr>
              <a:t>the back</a:t>
            </a:r>
          </a:p>
        </p:txBody>
      </p:sp>
      <p:sp>
        <p:nvSpPr>
          <p:cNvPr id="2" name="Title 1">
            <a:extLst>
              <a:ext uri="{FF2B5EF4-FFF2-40B4-BE49-F238E27FC236}">
                <a16:creationId xmlns:a16="http://schemas.microsoft.com/office/drawing/2014/main" id="{2BF4DCA5-5487-452A-8A64-25FBE71D522B}"/>
              </a:ext>
            </a:extLst>
          </p:cNvPr>
          <p:cNvSpPr>
            <a:spLocks noGrp="1"/>
          </p:cNvSpPr>
          <p:nvPr>
            <p:ph type="ctrTitle"/>
          </p:nvPr>
        </p:nvSpPr>
        <p:spPr>
          <a:xfrm>
            <a:off x="506687" y="1336180"/>
            <a:ext cx="4358244" cy="812962"/>
          </a:xfrm>
          <a:effectLst>
            <a:outerShdw blurRad="50800" dist="38100" dir="2700000" algn="tl" rotWithShape="0">
              <a:prstClr val="black">
                <a:alpha val="40000"/>
              </a:prstClr>
            </a:outerShdw>
          </a:effectLst>
        </p:spPr>
        <p:txBody>
          <a:bodyPr>
            <a:normAutofit/>
          </a:bodyPr>
          <a:lstStyle/>
          <a:p>
            <a:r>
              <a:rPr lang="en-US" sz="3200" b="1" dirty="0">
                <a:solidFill>
                  <a:schemeClr val="bg1"/>
                </a:solidFill>
                <a:latin typeface="Arial" panose="020B0604020202020204" pitchFamily="34" charset="0"/>
                <a:cs typeface="Arial" panose="020B0604020202020204" pitchFamily="34" charset="0"/>
              </a:rPr>
              <a:t>SIDE VIEW</a:t>
            </a:r>
            <a:endParaRPr lang="en-US" sz="3200" dirty="0">
              <a:solidFill>
                <a:schemeClr val="bg1"/>
              </a:solidFill>
              <a:latin typeface="Arial" panose="020B0604020202020204" pitchFamily="34" charset="0"/>
              <a:cs typeface="Arial" panose="020B0604020202020204" pitchFamily="34" charset="0"/>
            </a:endParaRPr>
          </a:p>
        </p:txBody>
      </p:sp>
      <p:pic>
        <p:nvPicPr>
          <p:cNvPr id="9" name="Picture 8" descr="A blue drawing of a person's head&#10;&#10;Description automatically generated">
            <a:extLst>
              <a:ext uri="{FF2B5EF4-FFF2-40B4-BE49-F238E27FC236}">
                <a16:creationId xmlns:a16="http://schemas.microsoft.com/office/drawing/2014/main" id="{D197ED9C-E49C-5E25-0D70-C889019E78A5}"/>
              </a:ext>
            </a:extLst>
          </p:cNvPr>
          <p:cNvPicPr>
            <a:picLocks noChangeAspect="1"/>
          </p:cNvPicPr>
          <p:nvPr/>
        </p:nvPicPr>
        <p:blipFill>
          <a:blip r:embed="rId4"/>
          <a:stretch>
            <a:fillRect/>
          </a:stretch>
        </p:blipFill>
        <p:spPr>
          <a:xfrm>
            <a:off x="3971925" y="441860"/>
            <a:ext cx="4791454" cy="6412622"/>
          </a:xfrm>
          <a:prstGeom prst="rect">
            <a:avLst/>
          </a:prstGeom>
        </p:spPr>
      </p:pic>
    </p:spTree>
    <p:extLst>
      <p:ext uri="{BB962C8B-B14F-4D97-AF65-F5344CB8AC3E}">
        <p14:creationId xmlns:p14="http://schemas.microsoft.com/office/powerpoint/2010/main" val="134384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1"/>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699325" y="441860"/>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2509813" y="5367647"/>
            <a:ext cx="3503060" cy="47054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Stop HERE</a:t>
            </a:r>
          </a:p>
        </p:txBody>
      </p:sp>
      <p:pic>
        <p:nvPicPr>
          <p:cNvPr id="9" name="Picture 8" descr="A blue drawing of a person's head&#10;&#10;Description automatically generated">
            <a:extLst>
              <a:ext uri="{FF2B5EF4-FFF2-40B4-BE49-F238E27FC236}">
                <a16:creationId xmlns:a16="http://schemas.microsoft.com/office/drawing/2014/main" id="{D197ED9C-E49C-5E25-0D70-C889019E78A5}"/>
              </a:ext>
            </a:extLst>
          </p:cNvPr>
          <p:cNvPicPr>
            <a:picLocks noChangeAspect="1"/>
          </p:cNvPicPr>
          <p:nvPr/>
        </p:nvPicPr>
        <p:blipFill>
          <a:blip r:embed="rId4"/>
          <a:stretch>
            <a:fillRect/>
          </a:stretch>
        </p:blipFill>
        <p:spPr>
          <a:xfrm>
            <a:off x="3926609" y="454549"/>
            <a:ext cx="4784601" cy="6403451"/>
          </a:xfrm>
          <a:prstGeom prst="rect">
            <a:avLst/>
          </a:prstGeom>
        </p:spPr>
      </p:pic>
    </p:spTree>
    <p:extLst>
      <p:ext uri="{BB962C8B-B14F-4D97-AF65-F5344CB8AC3E}">
        <p14:creationId xmlns:p14="http://schemas.microsoft.com/office/powerpoint/2010/main" val="178024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and grey background with a black square&#10;&#10;Description automatically generated with medium confidence">
            <a:extLst>
              <a:ext uri="{FF2B5EF4-FFF2-40B4-BE49-F238E27FC236}">
                <a16:creationId xmlns:a16="http://schemas.microsoft.com/office/drawing/2014/main" id="{0232780C-ED25-4C75-A1D0-DD27F2767AB9}"/>
              </a:ext>
            </a:extLst>
          </p:cNvPr>
          <p:cNvPicPr>
            <a:picLocks noChangeAspect="1"/>
          </p:cNvPicPr>
          <p:nvPr/>
        </p:nvPicPr>
        <p:blipFill rotWithShape="1">
          <a:blip r:embed="rId5"/>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621814" y="549158"/>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F03E9F40-6D26-FCCF-E063-8123D448483E}"/>
              </a:ext>
            </a:extLst>
          </p:cNvPr>
          <p:cNvSpPr>
            <a:spLocks noGrp="1"/>
          </p:cNvSpPr>
          <p:nvPr>
            <p:ph type="ctrTitle"/>
          </p:nvPr>
        </p:nvSpPr>
        <p:spPr>
          <a:xfrm>
            <a:off x="1160064" y="987092"/>
            <a:ext cx="9871872" cy="587017"/>
          </a:xfrm>
        </p:spPr>
        <p:txBody>
          <a:bodyPr>
            <a:normAutofit fontScale="90000"/>
          </a:bodyPr>
          <a:lstStyle/>
          <a:p>
            <a:pPr algn="l"/>
            <a:r>
              <a:rPr lang="en-US" sz="3200" b="1" dirty="0">
                <a:solidFill>
                  <a:schemeClr val="bg1"/>
                </a:solidFill>
                <a:latin typeface="Arial" panose="020B0604020202020204" pitchFamily="34" charset="0"/>
                <a:cs typeface="Arial" panose="020B0604020202020204" pitchFamily="34" charset="0"/>
              </a:rPr>
              <a:t>Elder </a:t>
            </a:r>
            <a:r>
              <a:rPr lang="en-US" sz="3200" b="1" dirty="0" err="1">
                <a:solidFill>
                  <a:schemeClr val="bg1"/>
                </a:solidFill>
                <a:latin typeface="Arial" panose="020B0604020202020204" pitchFamily="34" charset="0"/>
                <a:cs typeface="Arial" panose="020B0604020202020204" pitchFamily="34" charset="0"/>
              </a:rPr>
              <a:t>Siyamiyateliot</a:t>
            </a:r>
            <a:r>
              <a:rPr lang="en-US" sz="3200" b="1" dirty="0">
                <a:solidFill>
                  <a:schemeClr val="bg1"/>
                </a:solidFill>
                <a:latin typeface="Arial" panose="020B0604020202020204" pitchFamily="34" charset="0"/>
                <a:cs typeface="Arial" panose="020B0604020202020204" pitchFamily="34" charset="0"/>
              </a:rPr>
              <a:t> demonstrates pronunciation for </a:t>
            </a:r>
            <a:r>
              <a:rPr lang="en-US" sz="3200" b="1" i="1" dirty="0">
                <a:solidFill>
                  <a:schemeClr val="bg1"/>
                </a:solidFill>
                <a:latin typeface="Arial" panose="020B0604020202020204" pitchFamily="34" charset="0"/>
                <a:cs typeface="Arial" panose="020B0604020202020204" pitchFamily="34" charset="0"/>
              </a:rPr>
              <a:t>q</a:t>
            </a:r>
            <a:endParaRPr lang="en-US" sz="3200" i="1" dirty="0">
              <a:solidFill>
                <a:schemeClr val="bg1"/>
              </a:solidFill>
              <a:latin typeface="Arial" panose="020B0604020202020204" pitchFamily="34" charset="0"/>
              <a:cs typeface="Arial" panose="020B0604020202020204" pitchFamily="34" charset="0"/>
            </a:endParaRPr>
          </a:p>
        </p:txBody>
      </p:sp>
      <p:pic>
        <p:nvPicPr>
          <p:cNvPr id="3" name="HALQ_SUB_2Q_1_qal.mp4" descr="HALQ_SUB_2Q_1_qal.mp4">
            <a:hlinkClick r:id="" action="ppaction://media"/>
            <a:extLst>
              <a:ext uri="{FF2B5EF4-FFF2-40B4-BE49-F238E27FC236}">
                <a16:creationId xmlns:a16="http://schemas.microsoft.com/office/drawing/2014/main" id="{09C06626-2761-B1C6-5FC6-32CE6698FA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711450" y="1808163"/>
            <a:ext cx="6313588" cy="3551393"/>
          </a:xfrm>
          <a:prstGeom prst="rect">
            <a:avLst/>
          </a:prstGeom>
        </p:spPr>
      </p:pic>
    </p:spTree>
    <p:extLst>
      <p:ext uri="{BB962C8B-B14F-4D97-AF65-F5344CB8AC3E}">
        <p14:creationId xmlns:p14="http://schemas.microsoft.com/office/powerpoint/2010/main" val="214591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grey background with a black square&#10;&#10;Description automatically generated with medium confidence">
            <a:extLst>
              <a:ext uri="{FF2B5EF4-FFF2-40B4-BE49-F238E27FC236}">
                <a16:creationId xmlns:a16="http://schemas.microsoft.com/office/drawing/2014/main" id="{FE67155F-B44C-86AC-6F31-8369EE922200}"/>
              </a:ext>
            </a:extLst>
          </p:cNvPr>
          <p:cNvPicPr>
            <a:picLocks noChangeAspect="1"/>
          </p:cNvPicPr>
          <p:nvPr/>
        </p:nvPicPr>
        <p:blipFill rotWithShape="1">
          <a:blip r:embed="rId3"/>
          <a:srcRect l="23799" t="34067" r="2200" b="20339"/>
          <a:stretch/>
        </p:blipFill>
        <p:spPr>
          <a:xfrm>
            <a:off x="0" y="-1"/>
            <a:ext cx="12192000" cy="6858001"/>
          </a:xfrm>
          <a:prstGeom prst="rect">
            <a:avLst/>
          </a:prstGeom>
        </p:spPr>
      </p:pic>
      <p:sp>
        <p:nvSpPr>
          <p:cNvPr id="4" name="Rectangle 3">
            <a:extLst>
              <a:ext uri="{FF2B5EF4-FFF2-40B4-BE49-F238E27FC236}">
                <a16:creationId xmlns:a16="http://schemas.microsoft.com/office/drawing/2014/main" id="{A5CDFC91-2CA3-2F15-8DAB-B6F0A3D74499}"/>
              </a:ext>
            </a:extLst>
          </p:cNvPr>
          <p:cNvSpPr/>
          <p:nvPr/>
        </p:nvSpPr>
        <p:spPr>
          <a:xfrm>
            <a:off x="782452" y="536466"/>
            <a:ext cx="10627096"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93F3D8C-4AE5-0C0F-3648-191D08ACC130}"/>
              </a:ext>
            </a:extLst>
          </p:cNvPr>
          <p:cNvSpPr txBox="1"/>
          <p:nvPr/>
        </p:nvSpPr>
        <p:spPr>
          <a:xfrm>
            <a:off x="3929450" y="2515642"/>
            <a:ext cx="4102441" cy="2062103"/>
          </a:xfrm>
          <a:prstGeom prst="rect">
            <a:avLst/>
          </a:prstGeom>
          <a:noFill/>
        </p:spPr>
        <p:txBody>
          <a:bodyPr wrap="square">
            <a:spAutoFit/>
          </a:bodyPr>
          <a:lstStyle/>
          <a:p>
            <a:pPr algn="ctr"/>
            <a:r>
              <a:rPr lang="en-CA" sz="9600" dirty="0">
                <a:latin typeface="Arial" panose="020B0604020202020204" pitchFamily="34" charset="0"/>
                <a:cs typeface="Arial" panose="020B0604020202020204" pitchFamily="34" charset="0"/>
              </a:rPr>
              <a:t>q </a:t>
            </a:r>
            <a:r>
              <a:rPr lang="en-CA" sz="9600" dirty="0">
                <a:effectLst/>
                <a:latin typeface="Arial" panose="020B0604020202020204" pitchFamily="34" charset="0"/>
                <a:ea typeface="Calibri" panose="020F0502020204030204" pitchFamily="34" charset="0"/>
                <a:cs typeface="Arial" panose="020B0604020202020204" pitchFamily="34" charset="0"/>
              </a:rPr>
              <a:t>≠ k</a:t>
            </a:r>
          </a:p>
          <a:p>
            <a:pPr algn="ctr"/>
            <a:r>
              <a:rPr lang="en-CA" sz="3200" dirty="0">
                <a:solidFill>
                  <a:schemeClr val="bg1"/>
                </a:solidFill>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D1E7492-5C59-E8CB-B008-48833D7BF0BB}"/>
              </a:ext>
            </a:extLst>
          </p:cNvPr>
          <p:cNvSpPr txBox="1"/>
          <p:nvPr/>
        </p:nvSpPr>
        <p:spPr>
          <a:xfrm>
            <a:off x="1289223" y="1373682"/>
            <a:ext cx="2566085" cy="584775"/>
          </a:xfrm>
          <a:prstGeom prst="rect">
            <a:avLst/>
          </a:prstGeom>
          <a:noFill/>
        </p:spPr>
        <p:txBody>
          <a:bodyPr wrap="square">
            <a:spAutoFit/>
          </a:bodyPr>
          <a:lstStyle/>
          <a:p>
            <a:pPr algn="ctr"/>
            <a:r>
              <a:rPr lang="en-CA" sz="3200" dirty="0">
                <a:solidFill>
                  <a:schemeClr val="bg1"/>
                </a:solidFill>
                <a:latin typeface="Arial" panose="020B0604020202020204" pitchFamily="34" charset="0"/>
                <a:cs typeface="Arial" panose="020B0604020202020204" pitchFamily="34" charset="0"/>
              </a:rPr>
              <a:t>Careful!</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22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0"/>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308758" y="441860"/>
            <a:ext cx="11519065" cy="6445120"/>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head with a red heart and a black background&#10;&#10;Description automatically generated with medium confidence">
            <a:extLst>
              <a:ext uri="{FF2B5EF4-FFF2-40B4-BE49-F238E27FC236}">
                <a16:creationId xmlns:a16="http://schemas.microsoft.com/office/drawing/2014/main" id="{FAE1C56D-FFDE-774C-0F3D-39C9FA4520E5}"/>
              </a:ext>
            </a:extLst>
          </p:cNvPr>
          <p:cNvPicPr>
            <a:picLocks noChangeAspect="1"/>
          </p:cNvPicPr>
          <p:nvPr/>
        </p:nvPicPr>
        <p:blipFill>
          <a:blip r:embed="rId4"/>
          <a:stretch>
            <a:fillRect/>
          </a:stretch>
        </p:blipFill>
        <p:spPr>
          <a:xfrm>
            <a:off x="1816185" y="1610326"/>
            <a:ext cx="3962400" cy="5245100"/>
          </a:xfrm>
          <a:prstGeom prst="rect">
            <a:avLst/>
          </a:prstGeom>
        </p:spPr>
      </p:pic>
      <p:pic>
        <p:nvPicPr>
          <p:cNvPr id="15" name="Picture 14" descr="A blue drawing of a person's head&#10;&#10;Description automatically generated">
            <a:extLst>
              <a:ext uri="{FF2B5EF4-FFF2-40B4-BE49-F238E27FC236}">
                <a16:creationId xmlns:a16="http://schemas.microsoft.com/office/drawing/2014/main" id="{A4E5C0E5-E65D-AA29-3136-833C3EE01C42}"/>
              </a:ext>
            </a:extLst>
          </p:cNvPr>
          <p:cNvPicPr>
            <a:picLocks noChangeAspect="1"/>
          </p:cNvPicPr>
          <p:nvPr/>
        </p:nvPicPr>
        <p:blipFill>
          <a:blip r:embed="rId5"/>
          <a:stretch>
            <a:fillRect/>
          </a:stretch>
        </p:blipFill>
        <p:spPr>
          <a:xfrm>
            <a:off x="7364022" y="1583920"/>
            <a:ext cx="3962399" cy="5303060"/>
          </a:xfrm>
          <a:prstGeom prst="rect">
            <a:avLst/>
          </a:prstGeom>
        </p:spPr>
      </p:pic>
      <p:sp>
        <p:nvSpPr>
          <p:cNvPr id="12" name="Title 1">
            <a:extLst>
              <a:ext uri="{FF2B5EF4-FFF2-40B4-BE49-F238E27FC236}">
                <a16:creationId xmlns:a16="http://schemas.microsoft.com/office/drawing/2014/main" id="{2B5873DA-94B1-6C6B-11EA-089972AFD219}"/>
              </a:ext>
            </a:extLst>
          </p:cNvPr>
          <p:cNvSpPr txBox="1">
            <a:spLocks/>
          </p:cNvSpPr>
          <p:nvPr/>
        </p:nvSpPr>
        <p:spPr>
          <a:xfrm>
            <a:off x="699325" y="4903887"/>
            <a:ext cx="1723241" cy="951291"/>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 k / stops air HERE</a:t>
            </a:r>
          </a:p>
        </p:txBody>
      </p:sp>
      <p:sp>
        <p:nvSpPr>
          <p:cNvPr id="16" name="Title 1">
            <a:extLst>
              <a:ext uri="{FF2B5EF4-FFF2-40B4-BE49-F238E27FC236}">
                <a16:creationId xmlns:a16="http://schemas.microsoft.com/office/drawing/2014/main" id="{00EFBDF1-4A24-0476-967A-9675327384A3}"/>
              </a:ext>
            </a:extLst>
          </p:cNvPr>
          <p:cNvSpPr txBox="1">
            <a:spLocks/>
          </p:cNvSpPr>
          <p:nvPr/>
        </p:nvSpPr>
        <p:spPr>
          <a:xfrm>
            <a:off x="6137563" y="4688152"/>
            <a:ext cx="1723241" cy="951291"/>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 q / stops air HERE</a:t>
            </a:r>
          </a:p>
        </p:txBody>
      </p:sp>
      <p:sp>
        <p:nvSpPr>
          <p:cNvPr id="18" name="Title 1">
            <a:extLst>
              <a:ext uri="{FF2B5EF4-FFF2-40B4-BE49-F238E27FC236}">
                <a16:creationId xmlns:a16="http://schemas.microsoft.com/office/drawing/2014/main" id="{A3F4B827-6175-410D-366A-A8FE57355BB3}"/>
              </a:ext>
            </a:extLst>
          </p:cNvPr>
          <p:cNvSpPr>
            <a:spLocks noGrp="1"/>
          </p:cNvSpPr>
          <p:nvPr>
            <p:ph type="ctrTitle"/>
          </p:nvPr>
        </p:nvSpPr>
        <p:spPr>
          <a:xfrm>
            <a:off x="3406239" y="2166631"/>
            <a:ext cx="1035132" cy="812962"/>
          </a:xfrm>
          <a:effectLst>
            <a:outerShdw blurRad="50800" dist="38100" dir="2700000" algn="tl" rotWithShape="0">
              <a:prstClr val="black">
                <a:alpha val="40000"/>
              </a:prstClr>
            </a:outerShdw>
          </a:effectLst>
        </p:spPr>
        <p:txBody>
          <a:bodyPr>
            <a:normAutofit/>
          </a:bodyPr>
          <a:lstStyle/>
          <a:p>
            <a:r>
              <a:rPr lang="en-US" sz="3200" b="1" dirty="0">
                <a:solidFill>
                  <a:schemeClr val="bg1"/>
                </a:solidFill>
                <a:latin typeface="Arial" panose="020B0604020202020204" pitchFamily="34" charset="0"/>
                <a:cs typeface="Arial" panose="020B0604020202020204" pitchFamily="34" charset="0"/>
              </a:rPr>
              <a:t>k</a:t>
            </a:r>
            <a:endParaRPr lang="en-US" sz="3200" dirty="0">
              <a:solidFill>
                <a:schemeClr val="bg1"/>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152BA13C-321D-EECC-8922-5EFA49702913}"/>
              </a:ext>
            </a:extLst>
          </p:cNvPr>
          <p:cNvSpPr txBox="1">
            <a:spLocks/>
          </p:cNvSpPr>
          <p:nvPr/>
        </p:nvSpPr>
        <p:spPr>
          <a:xfrm>
            <a:off x="8914411" y="2166631"/>
            <a:ext cx="1035132" cy="812962"/>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bg1"/>
                </a:solidFill>
                <a:latin typeface="Arial" panose="020B0604020202020204" pitchFamily="34" charset="0"/>
                <a:cs typeface="Arial" panose="020B0604020202020204" pitchFamily="34" charset="0"/>
              </a:rPr>
              <a:t>q</a:t>
            </a:r>
            <a:endParaRPr lang="en-US"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37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11330"/>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0" y="429985"/>
            <a:ext cx="12192000"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235281" y="4535555"/>
            <a:ext cx="2298207" cy="133775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latin typeface="Arial" panose="020B0604020202020204" pitchFamily="34" charset="0"/>
                <a:cs typeface="Arial" panose="020B0604020202020204" pitchFamily="34" charset="0"/>
              </a:rPr>
              <a:t>English speakers do NOT touch here, even in words like </a:t>
            </a:r>
            <a:r>
              <a:rPr lang="en-US" sz="2400" i="1" dirty="0">
                <a:latin typeface="Arial" panose="020B0604020202020204" pitchFamily="34" charset="0"/>
                <a:cs typeface="Arial" panose="020B0604020202020204" pitchFamily="34" charset="0"/>
              </a:rPr>
              <a:t>queen</a:t>
            </a:r>
            <a:r>
              <a:rPr lang="en-US" sz="2400" dirty="0">
                <a:latin typeface="Arial" panose="020B0604020202020204" pitchFamily="34" charset="0"/>
                <a:cs typeface="Arial" panose="020B0604020202020204" pitchFamily="34" charset="0"/>
              </a:rPr>
              <a:t> or </a:t>
            </a:r>
            <a:r>
              <a:rPr lang="en-US" sz="2400" i="1" dirty="0">
                <a:latin typeface="Arial" panose="020B0604020202020204" pitchFamily="34" charset="0"/>
                <a:cs typeface="Arial" panose="020B0604020202020204" pitchFamily="34" charset="0"/>
              </a:rPr>
              <a:t>Iraq</a:t>
            </a:r>
          </a:p>
        </p:txBody>
      </p:sp>
      <p:pic>
        <p:nvPicPr>
          <p:cNvPr id="9" name="Picture 8" descr="A blue drawing of a person's head&#10;&#10;Description automatically generated">
            <a:extLst>
              <a:ext uri="{FF2B5EF4-FFF2-40B4-BE49-F238E27FC236}">
                <a16:creationId xmlns:a16="http://schemas.microsoft.com/office/drawing/2014/main" id="{D197ED9C-E49C-5E25-0D70-C889019E78A5}"/>
              </a:ext>
            </a:extLst>
          </p:cNvPr>
          <p:cNvPicPr>
            <a:picLocks noChangeAspect="1"/>
          </p:cNvPicPr>
          <p:nvPr/>
        </p:nvPicPr>
        <p:blipFill>
          <a:blip r:embed="rId4"/>
          <a:stretch>
            <a:fillRect/>
          </a:stretch>
        </p:blipFill>
        <p:spPr>
          <a:xfrm>
            <a:off x="2050397" y="1993663"/>
            <a:ext cx="3629973" cy="4858159"/>
          </a:xfrm>
          <a:prstGeom prst="rect">
            <a:avLst/>
          </a:prstGeom>
        </p:spPr>
      </p:pic>
      <p:pic>
        <p:nvPicPr>
          <p:cNvPr id="7" name="Picture 6" descr="A blue head with a red heart and a black background&#10;&#10;Description automatically generated with medium confidence">
            <a:extLst>
              <a:ext uri="{FF2B5EF4-FFF2-40B4-BE49-F238E27FC236}">
                <a16:creationId xmlns:a16="http://schemas.microsoft.com/office/drawing/2014/main" id="{CF1E6903-9990-4A86-018F-C4262F4CFCEB}"/>
              </a:ext>
            </a:extLst>
          </p:cNvPr>
          <p:cNvPicPr>
            <a:picLocks noChangeAspect="1"/>
          </p:cNvPicPr>
          <p:nvPr/>
        </p:nvPicPr>
        <p:blipFill>
          <a:blip r:embed="rId5"/>
          <a:stretch>
            <a:fillRect/>
          </a:stretch>
        </p:blipFill>
        <p:spPr>
          <a:xfrm>
            <a:off x="8324604" y="1818274"/>
            <a:ext cx="3815810" cy="5051057"/>
          </a:xfrm>
          <a:prstGeom prst="rect">
            <a:avLst/>
          </a:prstGeom>
        </p:spPr>
      </p:pic>
      <p:sp>
        <p:nvSpPr>
          <p:cNvPr id="10" name="Title 1">
            <a:extLst>
              <a:ext uri="{FF2B5EF4-FFF2-40B4-BE49-F238E27FC236}">
                <a16:creationId xmlns:a16="http://schemas.microsoft.com/office/drawing/2014/main" id="{534AB382-516D-D51F-E4DF-88D532B9B4F0}"/>
              </a:ext>
            </a:extLst>
          </p:cNvPr>
          <p:cNvSpPr txBox="1">
            <a:spLocks/>
          </p:cNvSpPr>
          <p:nvPr/>
        </p:nvSpPr>
        <p:spPr>
          <a:xfrm>
            <a:off x="6346382" y="4415988"/>
            <a:ext cx="2768769" cy="133775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000" dirty="0">
                <a:latin typeface="Arial" panose="020B0604020202020204" pitchFamily="34" charset="0"/>
                <a:cs typeface="Arial" panose="020B0604020202020204" pitchFamily="34" charset="0"/>
              </a:rPr>
              <a:t>What’s spelled q in English is really just the same as k</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48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grey background with a black square&#10;&#10;Description automatically generated with medium confidence">
            <a:extLst>
              <a:ext uri="{FF2B5EF4-FFF2-40B4-BE49-F238E27FC236}">
                <a16:creationId xmlns:a16="http://schemas.microsoft.com/office/drawing/2014/main" id="{DC87182A-4518-708E-768C-0FA9232EE63C}"/>
              </a:ext>
            </a:extLst>
          </p:cNvPr>
          <p:cNvPicPr>
            <a:picLocks noChangeAspect="1"/>
          </p:cNvPicPr>
          <p:nvPr/>
        </p:nvPicPr>
        <p:blipFill rotWithShape="1">
          <a:blip r:embed="rId3"/>
          <a:srcRect l="23799" t="34067" r="2200" b="20339"/>
          <a:stretch/>
        </p:blipFill>
        <p:spPr>
          <a:xfrm>
            <a:off x="0" y="-1"/>
            <a:ext cx="12275127" cy="6858001"/>
          </a:xfrm>
          <a:prstGeom prst="rect">
            <a:avLst/>
          </a:prstGeom>
        </p:spPr>
      </p:pic>
      <p:sp>
        <p:nvSpPr>
          <p:cNvPr id="17" name="Rectangle 16">
            <a:extLst>
              <a:ext uri="{FF2B5EF4-FFF2-40B4-BE49-F238E27FC236}">
                <a16:creationId xmlns:a16="http://schemas.microsoft.com/office/drawing/2014/main" id="{1B0FB849-031E-8825-98C1-0D83FAB43ED8}"/>
              </a:ext>
            </a:extLst>
          </p:cNvPr>
          <p:cNvSpPr/>
          <p:nvPr/>
        </p:nvSpPr>
        <p:spPr>
          <a:xfrm>
            <a:off x="449782" y="649937"/>
            <a:ext cx="11128659" cy="5785065"/>
          </a:xfrm>
          <a:prstGeom prst="rect">
            <a:avLst/>
          </a:prstGeom>
          <a:solidFill>
            <a:schemeClr val="accent1">
              <a:alpha val="33247"/>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2B5873DA-94B1-6C6B-11EA-089972AFD219}"/>
              </a:ext>
            </a:extLst>
          </p:cNvPr>
          <p:cNvSpPr txBox="1">
            <a:spLocks/>
          </p:cNvSpPr>
          <p:nvPr/>
        </p:nvSpPr>
        <p:spPr>
          <a:xfrm>
            <a:off x="1193467" y="4738254"/>
            <a:ext cx="3503060" cy="1008400"/>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err="1">
                <a:latin typeface="Arial" panose="020B0604020202020204" pitchFamily="34" charset="0"/>
                <a:cs typeface="Arial" panose="020B0604020202020204" pitchFamily="34" charset="0"/>
              </a:rPr>
              <a:t>Halq’emeylem</a:t>
            </a:r>
            <a:r>
              <a:rPr lang="en-US" sz="2400" dirty="0">
                <a:latin typeface="Arial" panose="020B0604020202020204" pitchFamily="34" charset="0"/>
                <a:cs typeface="Arial" panose="020B0604020202020204" pitchFamily="34" charset="0"/>
              </a:rPr>
              <a:t> has the ‘true’ uvular q.</a:t>
            </a:r>
          </a:p>
        </p:txBody>
      </p:sp>
      <p:pic>
        <p:nvPicPr>
          <p:cNvPr id="9" name="Picture 8" descr="A blue drawing of a person's head&#10;&#10;Description automatically generated">
            <a:extLst>
              <a:ext uri="{FF2B5EF4-FFF2-40B4-BE49-F238E27FC236}">
                <a16:creationId xmlns:a16="http://schemas.microsoft.com/office/drawing/2014/main" id="{D197ED9C-E49C-5E25-0D70-C889019E78A5}"/>
              </a:ext>
            </a:extLst>
          </p:cNvPr>
          <p:cNvPicPr>
            <a:picLocks noChangeAspect="1"/>
          </p:cNvPicPr>
          <p:nvPr/>
        </p:nvPicPr>
        <p:blipFill>
          <a:blip r:embed="rId4"/>
          <a:stretch>
            <a:fillRect/>
          </a:stretch>
        </p:blipFill>
        <p:spPr>
          <a:xfrm>
            <a:off x="4193143" y="549909"/>
            <a:ext cx="4713349" cy="6308091"/>
          </a:xfrm>
          <a:prstGeom prst="rect">
            <a:avLst/>
          </a:prstGeom>
        </p:spPr>
      </p:pic>
    </p:spTree>
    <p:extLst>
      <p:ext uri="{BB962C8B-B14F-4D97-AF65-F5344CB8AC3E}">
        <p14:creationId xmlns:p14="http://schemas.microsoft.com/office/powerpoint/2010/main" val="288298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873</TotalTime>
  <Words>825</Words>
  <Application>Microsoft Macintosh PowerPoint</Application>
  <PresentationFormat>Widescreen</PresentationFormat>
  <Paragraphs>67</Paragraphs>
  <Slides>12</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q the uvular stop</vt:lpstr>
      <vt:lpstr>Uvula</vt:lpstr>
      <vt:lpstr>SIDE VIEW</vt:lpstr>
      <vt:lpstr>PowerPoint Presentation</vt:lpstr>
      <vt:lpstr>Elder Siyamiyateliot demonstrates pronunciation for q</vt:lpstr>
      <vt:lpstr>PowerPoint Presentation</vt:lpstr>
      <vt:lpstr>k</vt:lpstr>
      <vt:lpstr>PowerPoint Presentation</vt:lpstr>
      <vt:lpstr>PowerPoint Presentation</vt:lpstr>
      <vt:lpstr>Summarizing q vs. k</vt:lpstr>
      <vt:lpstr>q vs. k (example)</vt:lpstr>
      <vt:lpstr>Side note  q in other languages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 the hissy l</dc:title>
  <dc:creator>Strang Burton</dc:creator>
  <cp:lastModifiedBy>Sonja Thoma</cp:lastModifiedBy>
  <cp:revision>23</cp:revision>
  <dcterms:created xsi:type="dcterms:W3CDTF">2023-09-13T15:52:53Z</dcterms:created>
  <dcterms:modified xsi:type="dcterms:W3CDTF">2023-12-13T22:12:28Z</dcterms:modified>
</cp:coreProperties>
</file>